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Roboto Thin"/>
      <p:regular r:id="rId30"/>
      <p:bold r:id="rId31"/>
      <p:italic r:id="rId32"/>
      <p:boldItalic r:id="rId33"/>
    </p:embeddedFont>
    <p:embeddedFont>
      <p:font typeface="Roboto"/>
      <p:regular r:id="rId34"/>
      <p:bold r:id="rId35"/>
      <p:italic r:id="rId36"/>
      <p:boldItalic r:id="rId37"/>
    </p:embeddedFont>
    <p:embeddedFont>
      <p:font typeface="Roboto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848">
          <p15:clr>
            <a:srgbClr val="A4A3A4"/>
          </p15:clr>
        </p15:guide>
        <p15:guide id="2" pos="6768">
          <p15:clr>
            <a:srgbClr val="A4A3A4"/>
          </p15:clr>
        </p15:guide>
        <p15:guide id="3" pos="912">
          <p15:clr>
            <a:srgbClr val="A4A3A4"/>
          </p15:clr>
        </p15:guide>
        <p15:guide id="4" pos="2832">
          <p15:clr>
            <a:srgbClr val="A4A3A4"/>
          </p15:clr>
        </p15:guide>
        <p15:guide id="5" orient="horz" pos="1344">
          <p15:clr>
            <a:srgbClr val="A4A3A4"/>
          </p15:clr>
        </p15:guide>
        <p15:guide id="6" orient="horz"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E4FDC9-3E31-4B76-8DB7-1A2DE31F90E8}">
  <a:tblStyle styleId="{17E4FDC9-3E31-4B76-8DB7-1A2DE31F90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848"/>
        <p:guide pos="6768"/>
        <p:guide pos="912"/>
        <p:guide pos="2832"/>
        <p:guide pos="1344" orient="horz"/>
        <p:guide pos="45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italic.fntdata"/><Relationship Id="rId20" Type="http://schemas.openxmlformats.org/officeDocument/2006/relationships/slide" Target="slides/slide14.xml"/><Relationship Id="rId41" Type="http://schemas.openxmlformats.org/officeDocument/2006/relationships/font" Target="fonts/RobotoLight-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11" Type="http://schemas.openxmlformats.org/officeDocument/2006/relationships/slide" Target="slides/slide5.xml"/><Relationship Id="rId33" Type="http://schemas.openxmlformats.org/officeDocument/2006/relationships/font" Target="fonts/RobotoThin-boldItalic.fntdata"/><Relationship Id="rId10" Type="http://schemas.openxmlformats.org/officeDocument/2006/relationships/slide" Target="slides/slide4.xml"/><Relationship Id="rId32" Type="http://schemas.openxmlformats.org/officeDocument/2006/relationships/font" Target="fonts/RobotoThin-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RobotoLight-bold.fntdata"/><Relationship Id="rId16" Type="http://schemas.openxmlformats.org/officeDocument/2006/relationships/slide" Target="slides/slide10.xml"/><Relationship Id="rId38" Type="http://schemas.openxmlformats.org/officeDocument/2006/relationships/font" Target="fonts/Roboto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ceedings.neurips.cc/paper_files/paper/2013/file/9aa42b31882ec039965f3c4923ce901b-Paper.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recurrent-neural-network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ugurozcan108/turkish-lyrics-generation-with-deep-learning-ii-serdar-orta%C3%A7-example-8f14a4a4c0a7"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abe664df2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262626"/>
              </a:buClr>
              <a:buSzPts val="1200"/>
              <a:buFont typeface="Noto Sans Symbols"/>
              <a:buChar char="▪"/>
            </a:pPr>
            <a:r>
              <a:rPr lang="en-US">
                <a:solidFill>
                  <a:srgbClr val="262626"/>
                </a:solidFill>
                <a:latin typeface="Roboto Light"/>
                <a:ea typeface="Roboto Light"/>
                <a:cs typeface="Roboto Light"/>
                <a:sym typeface="Roboto Light"/>
              </a:rPr>
              <a:t>Sürekli bir vektör uzayında kelimelerin yoğun vektör gösterimleri</a:t>
            </a:r>
            <a:endParaRPr>
              <a:solidFill>
                <a:srgbClr val="262626"/>
              </a:solidFill>
              <a:latin typeface="Roboto Light"/>
              <a:ea typeface="Roboto Light"/>
              <a:cs typeface="Roboto Light"/>
              <a:sym typeface="Roboto Light"/>
            </a:endParaRPr>
          </a:p>
          <a:p>
            <a:pPr indent="-304800" lvl="0" marL="457200" rtl="0" algn="l">
              <a:lnSpc>
                <a:spcPct val="115000"/>
              </a:lnSpc>
              <a:spcBef>
                <a:spcPts val="0"/>
              </a:spcBef>
              <a:spcAft>
                <a:spcPts val="0"/>
              </a:spcAft>
              <a:buClr>
                <a:srgbClr val="262626"/>
              </a:buClr>
              <a:buSzPts val="1200"/>
              <a:buFont typeface="Noto Sans Symbols"/>
              <a:buChar char="▪"/>
            </a:pPr>
            <a:r>
              <a:rPr lang="en-US">
                <a:solidFill>
                  <a:srgbClr val="262626"/>
                </a:solidFill>
                <a:latin typeface="Roboto Light"/>
                <a:ea typeface="Roboto Light"/>
                <a:cs typeface="Roboto Light"/>
                <a:sym typeface="Roboto Light"/>
              </a:rPr>
              <a:t>Kelimeler arasındaki anlamsal ilişkileri yakalar</a:t>
            </a:r>
            <a:endParaRPr>
              <a:solidFill>
                <a:srgbClr val="262626"/>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50" name="Google Shape;250;g2eabe664df2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abe664df2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2 katmanlı bir NN'dir.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Bir vektördeki her kelimeyi kodlar.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Kelimeleri girdi kümesinde komşu olan diğer kelimelere karşı eğitir.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Eğitmek için bir korpusa ihtiyacınız var.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Benzer anlamlara sahip kelimeler vektör uzayında bir arada kümelenir</a:t>
            </a:r>
            <a:endParaRPr>
              <a:solidFill>
                <a:srgbClr val="262626"/>
              </a:solidFill>
              <a:latin typeface="Roboto Light"/>
              <a:ea typeface="Roboto Light"/>
              <a:cs typeface="Roboto Light"/>
              <a:sym typeface="Roboto Light"/>
            </a:endParaRPr>
          </a:p>
          <a:p>
            <a:pPr indent="-298450" lvl="0" marL="457200" rtl="0" algn="l">
              <a:lnSpc>
                <a:spcPct val="115000"/>
              </a:lnSpc>
              <a:spcBef>
                <a:spcPts val="0"/>
              </a:spcBef>
              <a:spcAft>
                <a:spcPts val="0"/>
              </a:spcAft>
              <a:buClr>
                <a:schemeClr val="dk1"/>
              </a:buClr>
              <a:buSzPts val="1100"/>
              <a:buChar char="●"/>
            </a:pPr>
            <a:r>
              <a:rPr lang="en-US">
                <a:solidFill>
                  <a:srgbClr val="262626"/>
                </a:solidFill>
                <a:latin typeface="Roboto Light"/>
                <a:ea typeface="Roboto Light"/>
                <a:cs typeface="Roboto Light"/>
                <a:sym typeface="Roboto Light"/>
              </a:rPr>
              <a:t>Aritmetik işlemleri destekler (örn. kral - erkek + kadın ≈ kraliçe)</a:t>
            </a:r>
            <a:endParaRPr>
              <a:solidFill>
                <a:srgbClr val="262626"/>
              </a:solidFill>
              <a:latin typeface="Roboto Light"/>
              <a:ea typeface="Roboto Light"/>
              <a:cs typeface="Roboto Light"/>
              <a:sym typeface="Roboto Light"/>
            </a:endParaRPr>
          </a:p>
          <a:p>
            <a:pPr indent="0" lvl="0" marL="457200" rtl="0" algn="l">
              <a:spcBef>
                <a:spcPts val="0"/>
              </a:spcBef>
              <a:spcAft>
                <a:spcPts val="0"/>
              </a:spcAft>
              <a:buNone/>
            </a:pPr>
            <a:r>
              <a:rPr lang="en-US"/>
              <a:t>image source: </a:t>
            </a:r>
            <a:r>
              <a:rPr lang="en-US" u="sng">
                <a:solidFill>
                  <a:schemeClr val="hlink"/>
                </a:solidFill>
                <a:hlinkClick r:id="rId2"/>
              </a:rPr>
              <a:t>https://proceedings.neurips.cc/paper_files/paper/2013/file/9aa42b31882ec039965f3c4923ce901b-Paper.pdf</a:t>
            </a:r>
            <a:endParaRPr/>
          </a:p>
          <a:p>
            <a:pPr indent="0" lvl="0" marL="457200" rtl="0" algn="l">
              <a:spcBef>
                <a:spcPts val="0"/>
              </a:spcBef>
              <a:spcAft>
                <a:spcPts val="0"/>
              </a:spcAft>
              <a:buNone/>
            </a:pPr>
            <a:r>
              <a:rPr lang="en-US"/>
              <a:t>https://www.technologyreview.com/2013/09/25/15029/how-google-converted-language-translation-into-a-problem-of-vector-space-mathematics/</a:t>
            </a:r>
            <a:endParaRPr/>
          </a:p>
          <a:p>
            <a:pPr indent="0" lvl="0" marL="457200" rtl="0" algn="l">
              <a:lnSpc>
                <a:spcPct val="115000"/>
              </a:lnSpc>
              <a:spcBef>
                <a:spcPts val="1200"/>
              </a:spcBef>
              <a:spcAft>
                <a:spcPts val="0"/>
              </a:spcAft>
              <a:buNone/>
            </a:pPr>
            <a:r>
              <a:rPr lang="en-US"/>
              <a:t>Fotoğraf alt metin: Görüntü, ülkeler ve başkentleri arasındaki ilişkiyi, PCA (Temel Bileşen Analizi) ile projeksiyon yaparak gösteren bir grafiktir. Her ülke, kesik bir çizgiyle başkentine bağlanmıştır. Grafikte şu ülkeler ve başkentler yer almaktadır:</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 Çin ve Pekin</a:t>
            </a:r>
            <a:endParaRPr/>
          </a:p>
          <a:p>
            <a:pPr indent="0" lvl="0" marL="0" rtl="0" algn="l">
              <a:lnSpc>
                <a:spcPct val="115000"/>
              </a:lnSpc>
              <a:spcBef>
                <a:spcPts val="0"/>
              </a:spcBef>
              <a:spcAft>
                <a:spcPts val="0"/>
              </a:spcAft>
              <a:buClr>
                <a:schemeClr val="dk1"/>
              </a:buClr>
              <a:buSzPts val="1100"/>
              <a:buFont typeface="Arial"/>
              <a:buNone/>
            </a:pPr>
            <a:r>
              <a:rPr lang="en-US"/>
              <a:t>- Rusya ve Moskova</a:t>
            </a:r>
            <a:endParaRPr/>
          </a:p>
          <a:p>
            <a:pPr indent="0" lvl="0" marL="0" rtl="0" algn="l">
              <a:lnSpc>
                <a:spcPct val="115000"/>
              </a:lnSpc>
              <a:spcBef>
                <a:spcPts val="0"/>
              </a:spcBef>
              <a:spcAft>
                <a:spcPts val="0"/>
              </a:spcAft>
              <a:buClr>
                <a:schemeClr val="dk1"/>
              </a:buClr>
              <a:buSzPts val="1100"/>
              <a:buFont typeface="Arial"/>
              <a:buNone/>
            </a:pPr>
            <a:r>
              <a:rPr lang="en-US"/>
              <a:t>- Japonya ve Tokyo</a:t>
            </a:r>
            <a:endParaRPr/>
          </a:p>
          <a:p>
            <a:pPr indent="0" lvl="0" marL="0" rtl="0" algn="l">
              <a:lnSpc>
                <a:spcPct val="115000"/>
              </a:lnSpc>
              <a:spcBef>
                <a:spcPts val="0"/>
              </a:spcBef>
              <a:spcAft>
                <a:spcPts val="0"/>
              </a:spcAft>
              <a:buClr>
                <a:schemeClr val="dk1"/>
              </a:buClr>
              <a:buSzPts val="1100"/>
              <a:buFont typeface="Arial"/>
              <a:buNone/>
            </a:pPr>
            <a:r>
              <a:rPr lang="en-US"/>
              <a:t>- Türkiye ve Ankara</a:t>
            </a:r>
            <a:endParaRPr/>
          </a:p>
          <a:p>
            <a:pPr indent="0" lvl="0" marL="0" rtl="0" algn="l">
              <a:lnSpc>
                <a:spcPct val="115000"/>
              </a:lnSpc>
              <a:spcBef>
                <a:spcPts val="0"/>
              </a:spcBef>
              <a:spcAft>
                <a:spcPts val="0"/>
              </a:spcAft>
              <a:buClr>
                <a:schemeClr val="dk1"/>
              </a:buClr>
              <a:buSzPts val="1100"/>
              <a:buFont typeface="Arial"/>
              <a:buNone/>
            </a:pPr>
            <a:r>
              <a:rPr lang="en-US"/>
              <a:t>- Polonya ve Varşova</a:t>
            </a:r>
            <a:endParaRPr/>
          </a:p>
          <a:p>
            <a:pPr indent="0" lvl="0" marL="0" rtl="0" algn="l">
              <a:lnSpc>
                <a:spcPct val="115000"/>
              </a:lnSpc>
              <a:spcBef>
                <a:spcPts val="0"/>
              </a:spcBef>
              <a:spcAft>
                <a:spcPts val="0"/>
              </a:spcAft>
              <a:buClr>
                <a:schemeClr val="dk1"/>
              </a:buClr>
              <a:buSzPts val="1100"/>
              <a:buFont typeface="Arial"/>
              <a:buNone/>
            </a:pPr>
            <a:r>
              <a:rPr lang="en-US"/>
              <a:t>- Almanya ve Berlin</a:t>
            </a:r>
            <a:endParaRPr/>
          </a:p>
          <a:p>
            <a:pPr indent="0" lvl="0" marL="0" rtl="0" algn="l">
              <a:lnSpc>
                <a:spcPct val="115000"/>
              </a:lnSpc>
              <a:spcBef>
                <a:spcPts val="0"/>
              </a:spcBef>
              <a:spcAft>
                <a:spcPts val="0"/>
              </a:spcAft>
              <a:buClr>
                <a:schemeClr val="dk1"/>
              </a:buClr>
              <a:buSzPts val="1100"/>
              <a:buFont typeface="Arial"/>
              <a:buNone/>
            </a:pPr>
            <a:r>
              <a:rPr lang="en-US"/>
              <a:t>- Fransa ve Paris</a:t>
            </a:r>
            <a:endParaRPr/>
          </a:p>
          <a:p>
            <a:pPr indent="0" lvl="0" marL="0" rtl="0" algn="l">
              <a:lnSpc>
                <a:spcPct val="115000"/>
              </a:lnSpc>
              <a:spcBef>
                <a:spcPts val="0"/>
              </a:spcBef>
              <a:spcAft>
                <a:spcPts val="0"/>
              </a:spcAft>
              <a:buClr>
                <a:schemeClr val="dk1"/>
              </a:buClr>
              <a:buSzPts val="1100"/>
              <a:buFont typeface="Arial"/>
              <a:buNone/>
            </a:pPr>
            <a:r>
              <a:rPr lang="en-US"/>
              <a:t>- İtalya ve Roma</a:t>
            </a:r>
            <a:endParaRPr/>
          </a:p>
          <a:p>
            <a:pPr indent="0" lvl="0" marL="0" rtl="0" algn="l">
              <a:lnSpc>
                <a:spcPct val="115000"/>
              </a:lnSpc>
              <a:spcBef>
                <a:spcPts val="0"/>
              </a:spcBef>
              <a:spcAft>
                <a:spcPts val="0"/>
              </a:spcAft>
              <a:buClr>
                <a:schemeClr val="dk1"/>
              </a:buClr>
              <a:buSzPts val="1100"/>
              <a:buFont typeface="Arial"/>
              <a:buNone/>
            </a:pPr>
            <a:r>
              <a:rPr lang="en-US"/>
              <a:t>- Yunanistan ve Atina</a:t>
            </a:r>
            <a:endParaRPr/>
          </a:p>
          <a:p>
            <a:pPr indent="0" lvl="0" marL="0" rtl="0" algn="l">
              <a:lnSpc>
                <a:spcPct val="115000"/>
              </a:lnSpc>
              <a:spcBef>
                <a:spcPts val="0"/>
              </a:spcBef>
              <a:spcAft>
                <a:spcPts val="0"/>
              </a:spcAft>
              <a:buClr>
                <a:schemeClr val="dk1"/>
              </a:buClr>
              <a:buSzPts val="1100"/>
              <a:buFont typeface="Arial"/>
              <a:buNone/>
            </a:pPr>
            <a:r>
              <a:rPr lang="en-US"/>
              <a:t>- İspanya ve Madrid</a:t>
            </a:r>
            <a:endParaRPr/>
          </a:p>
          <a:p>
            <a:pPr indent="0" lvl="0" marL="0" rtl="0" algn="l">
              <a:lnSpc>
                <a:spcPct val="115000"/>
              </a:lnSpc>
              <a:spcBef>
                <a:spcPts val="0"/>
              </a:spcBef>
              <a:spcAft>
                <a:spcPts val="0"/>
              </a:spcAft>
              <a:buClr>
                <a:schemeClr val="dk1"/>
              </a:buClr>
              <a:buSzPts val="1100"/>
              <a:buFont typeface="Arial"/>
              <a:buNone/>
            </a:pPr>
            <a:r>
              <a:rPr lang="en-US"/>
              <a:t>- Portekiz ve Lizbon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a:t>X ve Y eksenleri temel bileşenleri temsil eder ve ülkeler ile başkentlerin pozisyonları, </a:t>
            </a:r>
            <a:endParaRPr/>
          </a:p>
          <a:p>
            <a:pPr indent="0" lvl="0" marL="0" rtl="0" algn="l">
              <a:lnSpc>
                <a:spcPct val="115000"/>
              </a:lnSpc>
              <a:spcBef>
                <a:spcPts val="0"/>
              </a:spcBef>
              <a:spcAft>
                <a:spcPts val="0"/>
              </a:spcAft>
              <a:buNone/>
            </a:pPr>
            <a:r>
              <a:rPr lang="en-US"/>
              <a:t>bu PCA ile dönüştürülmüş alanda vektörler olarak gösterilmiştir.</a:t>
            </a:r>
            <a:endParaRPr/>
          </a:p>
          <a:p>
            <a:pPr indent="0" lvl="0" marL="0" rtl="0" algn="l">
              <a:lnSpc>
                <a:spcPct val="115000"/>
              </a:lnSpc>
              <a:spcBef>
                <a:spcPts val="0"/>
              </a:spcBef>
              <a:spcAft>
                <a:spcPts val="0"/>
              </a:spcAft>
              <a:buNone/>
            </a:pPr>
            <a:r>
              <a:rPr lang="en-US"/>
              <a:t>Alttaki fotoğrafta da </a:t>
            </a:r>
            <a:endParaRPr/>
          </a:p>
        </p:txBody>
      </p:sp>
      <p:sp>
        <p:nvSpPr>
          <p:cNvPr id="258" name="Google Shape;258;g2eabe664df2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960b9925b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3D4144"/>
                </a:solidFill>
              </a:rPr>
              <a:t>https://amitness.com/posts/fasttext-embeddings</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FastText'in eğitimi, ilave n-gram yükü nedeniyle normal atlamalı programa göre 1,5 kat daha yavaştır.</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İlk olarak, merkez kelimenin vektörü, karakter n-gramları ve tüm kelimenin kendisi için vektörlerin toplamı alınarak hesaplanır.</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Gerçek bağlam sözcükleri için, n-gram karakterini eklemeden doğrudan sözcük vektörlerini embedding tablosundan alıyoruz.</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Artık negatif örnekleri, unigram frekansının kareköküyle orantılı olasılıkla rastgele topluyoruz. Bir gerçek bağlam sözcüğü için 5 rastgele olumsuz sözcük örneklenir.</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Önem</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Makinelerin kelimeleri temsil etme ve anlama biçiminde bir paradigma değişikliğine işaret etti</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Bağlamsal yerleştirmelerin ve daha gelişmiş dil modellerinin temelini attı</a:t>
            </a:r>
            <a:endParaRPr>
              <a:solidFill>
                <a:srgbClr val="3D4144"/>
              </a:solidFill>
            </a:endParaRPr>
          </a:p>
          <a:p>
            <a:pPr indent="0" lvl="0" marL="0" rtl="0" algn="l">
              <a:lnSpc>
                <a:spcPct val="115000"/>
              </a:lnSpc>
              <a:spcBef>
                <a:spcPts val="0"/>
              </a:spcBef>
              <a:spcAft>
                <a:spcPts val="0"/>
              </a:spcAft>
              <a:buClr>
                <a:schemeClr val="dk1"/>
              </a:buClr>
              <a:buSzPts val="1100"/>
              <a:buFont typeface="Arial"/>
              <a:buNone/>
            </a:pPr>
            <a:r>
              <a:rPr lang="en-US">
                <a:solidFill>
                  <a:srgbClr val="3D4144"/>
                </a:solidFill>
              </a:rPr>
              <a:t>Kelime yerleştirme büyük bir atılım olsa da, bir sonraki önemli gelişme bir sonraki slaytta inceleyeceğimiz seq2seq modellerle gelecektir.</a:t>
            </a:r>
            <a:endParaRPr>
              <a:solidFill>
                <a:srgbClr val="3D4144"/>
              </a:solidFill>
            </a:endParaRPr>
          </a:p>
          <a:p>
            <a:pPr indent="0" lvl="0" marL="0" rtl="0" algn="l">
              <a:spcBef>
                <a:spcPts val="0"/>
              </a:spcBef>
              <a:spcAft>
                <a:spcPts val="0"/>
              </a:spcAft>
              <a:buNone/>
            </a:pPr>
            <a:r>
              <a:t/>
            </a:r>
            <a:endParaRPr>
              <a:solidFill>
                <a:srgbClr val="3D4144"/>
              </a:solidFill>
            </a:endParaRPr>
          </a:p>
        </p:txBody>
      </p:sp>
      <p:sp>
        <p:nvSpPr>
          <p:cNvPr id="265" name="Google Shape;265;g2e960b9925b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b305fc948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D4144"/>
              </a:solidFill>
            </a:endParaRPr>
          </a:p>
        </p:txBody>
      </p:sp>
      <p:sp>
        <p:nvSpPr>
          <p:cNvPr id="274" name="Google Shape;274;g2eb305fc94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abe664df2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abe664df2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Şimdi sizlere Encoder-Decoder yapısını kullanan Sequence-to-Sequence (Seq2Seq) modellerinden bahsedeceğim. Bu modeller, bir giriş dizisini çıkış dizisine dönüştüren sinir ağı modelleridir.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Yapı iki ana bölümden oluşur: Encoder ve Decoder. Encoder, giriş dizisini işler ve bir bağlam vektörüne sıkıştırır. Decoder ise bu bağlam vektörünü kullanarak çıkış dizisini oluşturur.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Seq2Seq modelleri, özellikle makine çevirisi alanında büyük bir örnek olarak karşımıza çıktı. Encoder, giriş cümlesini sabit uzunlukta bir bağlam vektörüne dönüştürürken, Decoder bu vektörü kullanarak çıkış cümlesini eleman eleman üretir.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Eğitim sırasında 'öğretmen zorlaması' tekniği kullanılır. Yani, Decoder'a bir önceki doğru çıkış beslenir. Amaç, doğru çıkış dizisini üretme olasılığını en üst düzeye çıkarmaktır.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Bu modellerin bazı önemli avantajları vardır:</a:t>
            </a:r>
            <a:endParaRPr/>
          </a:p>
          <a:p>
            <a:pPr indent="0" lvl="0" marL="0" rtl="0" algn="l">
              <a:lnSpc>
                <a:spcPct val="115000"/>
              </a:lnSpc>
              <a:spcBef>
                <a:spcPts val="0"/>
              </a:spcBef>
              <a:spcAft>
                <a:spcPts val="0"/>
              </a:spcAft>
              <a:buClr>
                <a:schemeClr val="dk1"/>
              </a:buClr>
              <a:buSzPts val="1100"/>
              <a:buFont typeface="Arial"/>
              <a:buNone/>
            </a:pPr>
            <a:r>
              <a:rPr lang="en-US"/>
              <a:t>- Değişken uzunluktaki giriş ve çıkış dizilerini işleyebilirler.</a:t>
            </a:r>
            <a:endParaRPr/>
          </a:p>
          <a:p>
            <a:pPr indent="0" lvl="0" marL="0" rtl="0" algn="l">
              <a:lnSpc>
                <a:spcPct val="115000"/>
              </a:lnSpc>
              <a:spcBef>
                <a:spcPts val="0"/>
              </a:spcBef>
              <a:spcAft>
                <a:spcPts val="0"/>
              </a:spcAft>
              <a:buClr>
                <a:schemeClr val="dk1"/>
              </a:buClr>
              <a:buSzPts val="1100"/>
              <a:buFont typeface="Arial"/>
              <a:buNone/>
            </a:pPr>
            <a:r>
              <a:rPr lang="en-US"/>
              <a:t>- Uçtan uca öğrenme sağlarlar, yani farklı alt görevler için ayrı bileşenlere ihtiyaç duymazlar.</a:t>
            </a:r>
            <a:endParaRPr/>
          </a:p>
          <a:p>
            <a:pPr indent="0" lvl="0" marL="0" rtl="0" algn="l">
              <a:lnSpc>
                <a:spcPct val="115000"/>
              </a:lnSpc>
              <a:spcBef>
                <a:spcPts val="0"/>
              </a:spcBef>
              <a:spcAft>
                <a:spcPts val="0"/>
              </a:spcAft>
              <a:buClr>
                <a:schemeClr val="dk1"/>
              </a:buClr>
              <a:buSzPts val="1100"/>
              <a:buFont typeface="Arial"/>
              <a:buNone/>
            </a:pPr>
            <a:r>
              <a:rPr lang="en-US"/>
              <a:t>- Birçok görevde geleneksel istatistiksel yöntemlerden daha iyi performans gösterirler.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Ancak, bazı sınırlamaları da mevcuttur:</a:t>
            </a:r>
            <a:endParaRPr/>
          </a:p>
          <a:p>
            <a:pPr indent="0" lvl="0" marL="0" rtl="0" algn="l">
              <a:lnSpc>
                <a:spcPct val="115000"/>
              </a:lnSpc>
              <a:spcBef>
                <a:spcPts val="0"/>
              </a:spcBef>
              <a:spcAft>
                <a:spcPts val="0"/>
              </a:spcAft>
              <a:buClr>
                <a:schemeClr val="dk1"/>
              </a:buClr>
              <a:buSzPts val="1100"/>
              <a:buFont typeface="Arial"/>
              <a:buNone/>
            </a:pPr>
            <a:r>
              <a:rPr lang="en-US"/>
              <a:t>- Sabit boyutlu bağlam vektöründe bilgi darboğazı oluşabilir.</a:t>
            </a:r>
            <a:endParaRPr/>
          </a:p>
          <a:p>
            <a:pPr indent="0" lvl="0" marL="0" rtl="0" algn="l">
              <a:lnSpc>
                <a:spcPct val="115000"/>
              </a:lnSpc>
              <a:spcBef>
                <a:spcPts val="0"/>
              </a:spcBef>
              <a:spcAft>
                <a:spcPts val="0"/>
              </a:spcAft>
              <a:buClr>
                <a:schemeClr val="dk1"/>
              </a:buClr>
              <a:buSzPts val="1100"/>
              <a:buFont typeface="Arial"/>
              <a:buNone/>
            </a:pPr>
            <a:r>
              <a:rPr lang="en-US"/>
              <a:t>- Çok uzun dizileri işlemekte zorluk yaşayabilirler.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Seq2Seq modelleri, doğal dil işleme alanında önemli etkiler yarattı:</a:t>
            </a:r>
            <a:endParaRPr/>
          </a:p>
          <a:p>
            <a:pPr indent="0" lvl="0" marL="0" rtl="0" algn="l">
              <a:lnSpc>
                <a:spcPct val="115000"/>
              </a:lnSpc>
              <a:spcBef>
                <a:spcPts val="0"/>
              </a:spcBef>
              <a:spcAft>
                <a:spcPts val="0"/>
              </a:spcAft>
              <a:buClr>
                <a:schemeClr val="dk1"/>
              </a:buClr>
              <a:buSzPts val="1100"/>
              <a:buFont typeface="Arial"/>
              <a:buNone/>
            </a:pPr>
            <a:r>
              <a:rPr lang="en-US"/>
              <a:t>- Daha doğal ve akıcı çeviriler mümkün hale geldi.</a:t>
            </a:r>
            <a:endParaRPr/>
          </a:p>
          <a:p>
            <a:pPr indent="0" lvl="0" marL="0" rtl="0" algn="l">
              <a:lnSpc>
                <a:spcPct val="115000"/>
              </a:lnSpc>
              <a:spcBef>
                <a:spcPts val="0"/>
              </a:spcBef>
              <a:spcAft>
                <a:spcPts val="0"/>
              </a:spcAft>
              <a:buClr>
                <a:schemeClr val="dk1"/>
              </a:buClr>
              <a:buSzPts val="1100"/>
              <a:buFont typeface="Arial"/>
              <a:buNone/>
            </a:pPr>
            <a:r>
              <a:rPr lang="en-US"/>
              <a:t>- Daha sofistike diyalog sistemlerinin önünü açtı.</a:t>
            </a:r>
            <a:endParaRPr/>
          </a:p>
          <a:p>
            <a:pPr indent="0" lvl="0" marL="0" rtl="0" algn="l">
              <a:lnSpc>
                <a:spcPct val="115000"/>
              </a:lnSpc>
              <a:spcBef>
                <a:spcPts val="0"/>
              </a:spcBef>
              <a:spcAft>
                <a:spcPts val="0"/>
              </a:spcAft>
              <a:buClr>
                <a:schemeClr val="dk1"/>
              </a:buClr>
              <a:buSzPts val="1100"/>
              <a:buFont typeface="Arial"/>
              <a:buNone/>
            </a:pPr>
            <a:r>
              <a:rPr lang="en-US"/>
              <a:t>- Dikkat mekanizmalarının araştırılmasına ilham verdi.</a:t>
            </a:r>
            <a:endParaRPr/>
          </a:p>
          <a:p>
            <a:pPr indent="0" lvl="0" marL="0" rtl="0" algn="l">
              <a:spcBef>
                <a:spcPts val="0"/>
              </a:spcBef>
              <a:spcAft>
                <a:spcPts val="0"/>
              </a:spcAft>
              <a:buNone/>
            </a:pPr>
            <a:r>
              <a:rPr lang="en-US"/>
              <a:t>Alt Metin: Görselde, "Annals of Technology" başlığı altında, Nicola Twilley tarafından 7 Kasım 2015 tarihinde yazılmış bir makale görülmektedir. Makalenin başlığı "GOOGLE'S NEW AUTOREPLY SOUNDS GREAT!!!!" yani "Google'ın Yeni Otomatik Yanıt Özelliği Harika Görünüyor!!!!" şeklindedir. Sağ tarafta, bir akıllı telefon ekranında tatil planları hakkında bir e-posta gösterilmektedir. E-posta, Peter Harbison tarafından gönderilmiş olup, tatil planları ile ilgili bilgi istemektedir. Cevap seçenekleri olarak üç otomatik yanıt bulunmaktadır: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1. Henüz plan yok.</a:t>
            </a:r>
            <a:endParaRPr/>
          </a:p>
          <a:p>
            <a:pPr indent="0" lvl="0" marL="0" rtl="0" algn="l">
              <a:lnSpc>
                <a:spcPct val="115000"/>
              </a:lnSpc>
              <a:spcBef>
                <a:spcPts val="0"/>
              </a:spcBef>
              <a:spcAft>
                <a:spcPts val="0"/>
              </a:spcAft>
              <a:buClr>
                <a:schemeClr val="dk1"/>
              </a:buClr>
              <a:buSzPts val="1100"/>
              <a:buFont typeface="Arial"/>
              <a:buNone/>
            </a:pPr>
            <a:r>
              <a:rPr lang="en-US"/>
              <a:t>2. Onları sana yeni gönderdim.</a:t>
            </a:r>
            <a:endParaRPr/>
          </a:p>
          <a:p>
            <a:pPr indent="0" lvl="0" marL="0" rtl="0" algn="l">
              <a:lnSpc>
                <a:spcPct val="115000"/>
              </a:lnSpc>
              <a:spcBef>
                <a:spcPts val="0"/>
              </a:spcBef>
              <a:spcAft>
                <a:spcPts val="0"/>
              </a:spcAft>
              <a:buClr>
                <a:schemeClr val="dk1"/>
              </a:buClr>
              <a:buSzPts val="1100"/>
              <a:buFont typeface="Arial"/>
              <a:buNone/>
            </a:pPr>
            <a:r>
              <a:rPr lang="en-US"/>
              <a:t>3. Üzerinde çalışıyorum.</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Makaleye ilişkin daha fazla bilgiye, sayfanın alt kısmında verilen URL'den ulaşılabilir: https://www.newyorker.com/tech/annals-of-technology/google-new-smart-reply-sounds-great</a:t>
            </a:r>
            <a:endParaRPr/>
          </a:p>
          <a:p>
            <a:pPr indent="0" lvl="0" marL="0" rtl="0" algn="l">
              <a:spcBef>
                <a:spcPts val="0"/>
              </a:spcBef>
              <a:spcAft>
                <a:spcPts val="0"/>
              </a:spcAft>
              <a:buNone/>
            </a:pPr>
            <a:r>
              <a:t/>
            </a:r>
            <a:endParaRPr/>
          </a:p>
        </p:txBody>
      </p:sp>
      <p:sp>
        <p:nvSpPr>
          <p:cNvPr id="281" name="Google Shape;281;g2eabe664df2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960b9925b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a:t>Dikkat mekanizması (Attention), modellerin çıktının her bir parçasını üretirken girdinin farklı bölümlerine odaklanmasını sağlayan bir tekniktir. Bu, Seq2Seq modellerindeki sabit uzunluklu bağlam vektörlerinin sınırlamalarını aşmak için geliştirilmiştir.</a:t>
            </a:r>
            <a:endParaRPr b="1"/>
          </a:p>
          <a:p>
            <a:pPr indent="0" lvl="0" marL="0" rtl="0" algn="l">
              <a:lnSpc>
                <a:spcPct val="115000"/>
              </a:lnSpc>
              <a:spcBef>
                <a:spcPts val="1200"/>
              </a:spcBef>
              <a:spcAft>
                <a:spcPts val="0"/>
              </a:spcAft>
              <a:buClr>
                <a:schemeClr val="dk1"/>
              </a:buClr>
              <a:buSzPts val="1100"/>
              <a:buFont typeface="Arial"/>
              <a:buNone/>
            </a:pPr>
            <a:r>
              <a:rPr lang="en-US"/>
              <a:t>Geleneksel yöntemlerde, tüm girdi tek bir bağlam vektörüne kodlanırken, dikkat mekanizmasında kodlayıcı bir dizi gizli durum üretir. Çözümleyici ise her çıktı adımı için bu durumların farklı ağırlıklı kombinasyonlarını kullanır. Dikkat ağırlıkları, her bir girdi öğesinin mevcut çıktı için önemini belirler. Bu süreç, girdi ve çıktı öğelerini eşleştiren hizalama olarak adlandırılır.</a:t>
            </a:r>
            <a:endParaRPr/>
          </a:p>
          <a:p>
            <a:pPr indent="0" lvl="0" marL="0" rtl="0" algn="l">
              <a:lnSpc>
                <a:spcPct val="115000"/>
              </a:lnSpc>
              <a:spcBef>
                <a:spcPts val="1200"/>
              </a:spcBef>
              <a:spcAft>
                <a:spcPts val="0"/>
              </a:spcAft>
              <a:buClr>
                <a:schemeClr val="dk1"/>
              </a:buClr>
              <a:buSzPts val="1100"/>
              <a:buFont typeface="Arial"/>
              <a:buNone/>
            </a:pPr>
            <a:r>
              <a:rPr lang="en-US"/>
              <a:t>Öz-dikkat mekanizması, Transformer modellerinin temelini oluşturdu. Gösterilen grafikte, Transformer modelinin İngilizce-Almanca çevirisinde diğer modellere göre üstün performans sergilediğini görüyoruz. BLEU puanı, çeviri kalitesini ölçen bir metrik olup, Transformer modelinin en yüksek skoru elde ettiğini gözlemliyoruz.</a:t>
            </a:r>
            <a:endParaRPr/>
          </a:p>
          <a:p>
            <a:pPr indent="0" lvl="0" marL="0" rtl="0" algn="l">
              <a:lnSpc>
                <a:spcPct val="115000"/>
              </a:lnSpc>
              <a:spcBef>
                <a:spcPts val="1200"/>
              </a:spcBef>
              <a:spcAft>
                <a:spcPts val="0"/>
              </a:spcAft>
              <a:buClr>
                <a:schemeClr val="dk1"/>
              </a:buClr>
              <a:buSzPts val="1100"/>
              <a:buFont typeface="Arial"/>
              <a:buNone/>
            </a:pPr>
            <a:r>
              <a:rPr lang="en-US"/>
              <a:t>Transformer, hem tekrarlayan (RNN) hem de evrişimli (CNN) modelleri geride bırakmıştır. Sadece daha yüksek çeviri kalitesi sunmakla kalmayıp, aynı zamanda eğitim için daha az hesaplama gücü gerektirmektedir. Modern makine öğrenimi donanımlarına daha uygun olan bu model, eğitim süresini on kata kadar hızlandırabilmektedir.</a:t>
            </a:r>
            <a:endParaRPr b="1"/>
          </a:p>
          <a:p>
            <a:pPr indent="0" lvl="0" marL="0" rtl="0" algn="l">
              <a:spcBef>
                <a:spcPts val="1200"/>
              </a:spcBef>
              <a:spcAft>
                <a:spcPts val="0"/>
              </a:spcAft>
              <a:buClr>
                <a:schemeClr val="dk1"/>
              </a:buClr>
              <a:buSzPts val="1100"/>
              <a:buFont typeface="Arial"/>
              <a:buNone/>
            </a:pPr>
            <a:r>
              <a:rPr lang="en-US"/>
              <a:t>Fotoğraf alt metin : Görselde, İngilizce'den Almanca'ya çeviri kalitesini gösteren bir grafik bulunmaktadır. Grafikte BLEU (Bilingual Evaluation Understudy) puanlarına göre dört farklı çeviri modelinin performansı karşılaştırılmıştır. Modeller ve BLEU puanları şöyledir: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 GNMT (RNN): 24 puan</a:t>
            </a:r>
            <a:endParaRPr/>
          </a:p>
          <a:p>
            <a:pPr indent="0" lvl="0" marL="0" rtl="0" algn="l">
              <a:lnSpc>
                <a:spcPct val="115000"/>
              </a:lnSpc>
              <a:spcBef>
                <a:spcPts val="0"/>
              </a:spcBef>
              <a:spcAft>
                <a:spcPts val="0"/>
              </a:spcAft>
              <a:buClr>
                <a:schemeClr val="dk1"/>
              </a:buClr>
              <a:buSzPts val="1100"/>
              <a:buFont typeface="Arial"/>
              <a:buNone/>
            </a:pPr>
            <a:r>
              <a:rPr lang="en-US"/>
              <a:t>- ConvS2S (CNN): 25 puan</a:t>
            </a:r>
            <a:endParaRPr/>
          </a:p>
          <a:p>
            <a:pPr indent="0" lvl="0" marL="0" rtl="0" algn="l">
              <a:lnSpc>
                <a:spcPct val="115000"/>
              </a:lnSpc>
              <a:spcBef>
                <a:spcPts val="0"/>
              </a:spcBef>
              <a:spcAft>
                <a:spcPts val="0"/>
              </a:spcAft>
              <a:buClr>
                <a:schemeClr val="dk1"/>
              </a:buClr>
              <a:buSzPts val="1100"/>
              <a:buFont typeface="Arial"/>
              <a:buNone/>
            </a:pPr>
            <a:r>
              <a:rPr lang="en-US"/>
              <a:t>- SliceNet (CNN): 26 puan</a:t>
            </a:r>
            <a:endParaRPr/>
          </a:p>
          <a:p>
            <a:pPr indent="0" lvl="0" marL="0" rtl="0" algn="l">
              <a:lnSpc>
                <a:spcPct val="115000"/>
              </a:lnSpc>
              <a:spcBef>
                <a:spcPts val="0"/>
              </a:spcBef>
              <a:spcAft>
                <a:spcPts val="0"/>
              </a:spcAft>
              <a:buClr>
                <a:schemeClr val="dk1"/>
              </a:buClr>
              <a:buSzPts val="1100"/>
              <a:buFont typeface="Arial"/>
              <a:buNone/>
            </a:pPr>
            <a:r>
              <a:rPr lang="en-US"/>
              <a:t>- Transformer: 28 puan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Grafikte, Transformer modeli en yüksek BLEU puanına sahip olup, en iyi çeviri kalitesini sağlamaktadır. Diğer modeller sırasıyla daha düşük puanlar almışlardır.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Alt metin 2: Slaytın sağında Transformer oyuncaklarından kırmızı, mavi ve gri renklere sahip, büyük bir robot görülmektedir. Robot, detaylı ve mekanik bir tasarıma sahip olup, elinde büyük bir kılıç tutmaktadır. Bu robot, popüler kültürde tanınan bir karakter olan Optimus Prime'ı temsil etmektedir. Robotun yapısındaki metalik ve mekanik detaylar, onun ileri teknolojik bir savaşçı olduğunu vurgulamaktadır.</a:t>
            </a:r>
            <a:endParaRPr/>
          </a:p>
          <a:p>
            <a:pPr indent="0" lvl="0" marL="0" rtl="0" algn="l">
              <a:spcBef>
                <a:spcPts val="0"/>
              </a:spcBef>
              <a:spcAft>
                <a:spcPts val="0"/>
              </a:spcAft>
              <a:buClr>
                <a:schemeClr val="dk1"/>
              </a:buClr>
              <a:buSzPts val="1100"/>
              <a:buFont typeface="Arial"/>
              <a:buNone/>
            </a:pPr>
            <a:r>
              <a:t/>
            </a:r>
            <a:endParaRPr/>
          </a:p>
        </p:txBody>
      </p:sp>
      <p:sp>
        <p:nvSpPr>
          <p:cNvPr id="292" name="Google Shape;292;g2e960b9925b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960b9925b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350">
              <a:solidFill>
                <a:srgbClr val="222222"/>
              </a:solidFill>
            </a:endParaRPr>
          </a:p>
          <a:p>
            <a:pPr indent="0" lvl="0" marL="0" rtl="0" algn="l">
              <a:lnSpc>
                <a:spcPct val="115000"/>
              </a:lnSpc>
              <a:spcBef>
                <a:spcPts val="0"/>
              </a:spcBef>
              <a:spcAft>
                <a:spcPts val="0"/>
              </a:spcAft>
              <a:buNone/>
            </a:pPr>
            <a:r>
              <a:rPr lang="en-US" sz="1350">
                <a:solidFill>
                  <a:srgbClr val="222222"/>
                </a:solidFill>
              </a:rPr>
              <a:t>Alt metin: </a:t>
            </a:r>
            <a:r>
              <a:rPr lang="en-US" sz="1100"/>
              <a:t>Görselde, bir çeviri modelinin çalışma prensibi gösterilmektedir. Görsel iki ana bileşene ayrılmıştır: kodlayıcılar (encoders) ve kod çözücüler (decoders).</a:t>
            </a:r>
            <a:endParaRPr sz="1100"/>
          </a:p>
          <a:p>
            <a:pPr indent="-298450" lvl="0" marL="457200" rtl="0" algn="l">
              <a:lnSpc>
                <a:spcPct val="115000"/>
              </a:lnSpc>
              <a:spcBef>
                <a:spcPts val="1200"/>
              </a:spcBef>
              <a:spcAft>
                <a:spcPts val="0"/>
              </a:spcAft>
              <a:buClr>
                <a:schemeClr val="dk1"/>
              </a:buClr>
              <a:buSzPts val="1100"/>
              <a:buChar char="●"/>
            </a:pPr>
            <a:r>
              <a:rPr b="1" lang="en-US" sz="1100"/>
              <a:t>Girdi (INPUT):</a:t>
            </a:r>
            <a:r>
              <a:rPr lang="en-US" sz="1100"/>
              <a:t> "Je suis étudiant" (Fransızca)</a:t>
            </a:r>
            <a:endParaRPr sz="1100"/>
          </a:p>
          <a:p>
            <a:pPr indent="-298450" lvl="0" marL="457200" rtl="0" algn="l">
              <a:lnSpc>
                <a:spcPct val="115000"/>
              </a:lnSpc>
              <a:spcBef>
                <a:spcPts val="0"/>
              </a:spcBef>
              <a:spcAft>
                <a:spcPts val="0"/>
              </a:spcAft>
              <a:buClr>
                <a:schemeClr val="dk1"/>
              </a:buClr>
              <a:buSzPts val="1100"/>
              <a:buChar char="●"/>
            </a:pPr>
            <a:r>
              <a:rPr b="1" lang="en-US" sz="1100"/>
              <a:t>Kodlayıcılar (ENCODERS):</a:t>
            </a:r>
            <a:r>
              <a:rPr lang="en-US" sz="1100"/>
              <a:t> Girdi cümlesini alır ve işleyerek içsel bir temsil oluşturur.</a:t>
            </a:r>
            <a:endParaRPr sz="1100"/>
          </a:p>
          <a:p>
            <a:pPr indent="-298450" lvl="0" marL="457200" rtl="0" algn="l">
              <a:lnSpc>
                <a:spcPct val="115000"/>
              </a:lnSpc>
              <a:spcBef>
                <a:spcPts val="0"/>
              </a:spcBef>
              <a:spcAft>
                <a:spcPts val="0"/>
              </a:spcAft>
              <a:buClr>
                <a:schemeClr val="dk1"/>
              </a:buClr>
              <a:buSzPts val="1100"/>
              <a:buChar char="●"/>
            </a:pPr>
            <a:r>
              <a:rPr b="1" lang="en-US" sz="1100"/>
              <a:t>Kod çözücüler (DECODERS):</a:t>
            </a:r>
            <a:r>
              <a:rPr lang="en-US" sz="1100"/>
              <a:t> Kodlayıcıdan gelen içsel temsili alır ve hedef dildeki çıktıyı (output) üretir.</a:t>
            </a:r>
            <a:endParaRPr sz="1100"/>
          </a:p>
          <a:p>
            <a:pPr indent="-298450" lvl="0" marL="457200" rtl="0" algn="l">
              <a:lnSpc>
                <a:spcPct val="115000"/>
              </a:lnSpc>
              <a:spcBef>
                <a:spcPts val="0"/>
              </a:spcBef>
              <a:spcAft>
                <a:spcPts val="0"/>
              </a:spcAft>
              <a:buClr>
                <a:schemeClr val="dk1"/>
              </a:buClr>
              <a:buSzPts val="1100"/>
              <a:buChar char="●"/>
            </a:pPr>
            <a:r>
              <a:rPr b="1" lang="en-US" sz="1100"/>
              <a:t>Çıktı (OUTPUT):</a:t>
            </a:r>
            <a:r>
              <a:rPr lang="en-US" sz="1100"/>
              <a:t> "I am a student" (İngilizce)</a:t>
            </a:r>
            <a:endParaRPr sz="1100"/>
          </a:p>
          <a:p>
            <a:pPr indent="0" lvl="0" marL="0" rtl="0" algn="l">
              <a:lnSpc>
                <a:spcPct val="115000"/>
              </a:lnSpc>
              <a:spcBef>
                <a:spcPts val="1200"/>
              </a:spcBef>
              <a:spcAft>
                <a:spcPts val="0"/>
              </a:spcAft>
              <a:buClr>
                <a:schemeClr val="dk1"/>
              </a:buClr>
              <a:buSzPts val="1100"/>
              <a:buFont typeface="Arial"/>
              <a:buNone/>
            </a:pPr>
            <a:r>
              <a:rPr lang="en-US" sz="1100"/>
              <a:t>Bu diyagram, özellikle makine çevirisi sistemlerinde kullanılan kodlayıcı-kod çözücü (encoder-decoder) mimarisini temsil etmektedir.</a:t>
            </a:r>
            <a:endParaRPr sz="1100"/>
          </a:p>
          <a:p>
            <a:pPr indent="0" lvl="0" marL="0" rtl="0" algn="l">
              <a:lnSpc>
                <a:spcPct val="115000"/>
              </a:lnSpc>
              <a:spcBef>
                <a:spcPts val="1200"/>
              </a:spcBef>
              <a:spcAft>
                <a:spcPts val="0"/>
              </a:spcAft>
              <a:buNone/>
            </a:pPr>
            <a:r>
              <a:t/>
            </a:r>
            <a:endParaRPr sz="1350">
              <a:solidFill>
                <a:srgbClr val="222222"/>
              </a:solidFill>
            </a:endParaRPr>
          </a:p>
        </p:txBody>
      </p:sp>
      <p:sp>
        <p:nvSpPr>
          <p:cNvPr id="302" name="Google Shape;302;g2e960b9925b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b305fc948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310" name="Google Shape;310;g2eb305fc948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9ac99ae2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50">
                <a:solidFill>
                  <a:srgbClr val="222222"/>
                </a:solidFill>
              </a:rPr>
              <a:t>Hem self-attention hem de positional encoding kullanımı bu farkı yaratan. Self attention her tokenin diğer tokenlara olan mesafesini hesaba katmadan bağını ve bağımlığını anlamaya çalışırken. Positional encoding her tokenin diğerlerine göre bulunduğu noktanın bilgisini üst katmanlara iletmeye çalışır.</a:t>
            </a:r>
            <a:endParaRPr sz="1350">
              <a:solidFill>
                <a:srgbClr val="222222"/>
              </a:solidFill>
            </a:endParaRPr>
          </a:p>
          <a:p>
            <a:pPr indent="0" lvl="0" marL="0" rtl="0" algn="l">
              <a:lnSpc>
                <a:spcPct val="115000"/>
              </a:lnSpc>
              <a:spcBef>
                <a:spcPts val="1200"/>
              </a:spcBef>
              <a:spcAft>
                <a:spcPts val="0"/>
              </a:spcAft>
              <a:buNone/>
            </a:pPr>
            <a:r>
              <a:rPr lang="en-US" sz="1350">
                <a:solidFill>
                  <a:srgbClr val="222222"/>
                </a:solidFill>
              </a:rPr>
              <a:t>Alt metin: </a:t>
            </a:r>
            <a:r>
              <a:rPr lang="en-US" sz="1100"/>
              <a:t>Görsel, Transformer modelinin attention mekanizmasindan bir ornek gostermektedir.”The animal didn’t cross the street because it was too tired.” cümlesinden </a:t>
            </a:r>
            <a:r>
              <a:rPr lang="en-US" sz="1100"/>
              <a:t>“cross”</a:t>
            </a:r>
            <a:endParaRPr sz="1350">
              <a:solidFill>
                <a:srgbClr val="222222"/>
              </a:solidFill>
            </a:endParaRPr>
          </a:p>
          <a:p>
            <a:pPr indent="0" lvl="0" marL="0" rtl="0" algn="l">
              <a:lnSpc>
                <a:spcPct val="115000"/>
              </a:lnSpc>
              <a:spcBef>
                <a:spcPts val="1200"/>
              </a:spcBef>
              <a:spcAft>
                <a:spcPts val="1200"/>
              </a:spcAft>
              <a:buNone/>
            </a:pPr>
            <a:r>
              <a:rPr lang="en-US" sz="1100"/>
              <a:t> kelimesi encode işleminden geçerken bir kısmının tırnak işaretine ve bir kısmının da the ve street kelimelerine daha yüksek miktarda odaklandığı görülüyor. </a:t>
            </a:r>
            <a:endParaRPr sz="1350">
              <a:solidFill>
                <a:srgbClr val="222222"/>
              </a:solidFill>
            </a:endParaRPr>
          </a:p>
        </p:txBody>
      </p:sp>
      <p:sp>
        <p:nvSpPr>
          <p:cNvPr id="318" name="Google Shape;318;g2e9ac99ae2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960b9925b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BERT</a:t>
            </a:r>
            <a:endParaRPr/>
          </a:p>
          <a:p>
            <a:pPr indent="0" lvl="0" marL="0" rtl="0" algn="l">
              <a:lnSpc>
                <a:spcPct val="115000"/>
              </a:lnSpc>
              <a:spcBef>
                <a:spcPts val="0"/>
              </a:spcBef>
              <a:spcAft>
                <a:spcPts val="0"/>
              </a:spcAft>
              <a:buClr>
                <a:schemeClr val="dk1"/>
              </a:buClr>
              <a:buSzPts val="1100"/>
              <a:buFont typeface="Arial"/>
              <a:buNone/>
            </a:pPr>
            <a:r>
              <a:rPr lang="en-US"/>
              <a:t>Bidirectional context: Considers both left and right context simultaneously</a:t>
            </a:r>
            <a:endParaRPr/>
          </a:p>
          <a:p>
            <a:pPr indent="0" lvl="0" marL="0" rtl="0" algn="l">
              <a:lnSpc>
                <a:spcPct val="115000"/>
              </a:lnSpc>
              <a:spcBef>
                <a:spcPts val="0"/>
              </a:spcBef>
              <a:spcAft>
                <a:spcPts val="0"/>
              </a:spcAft>
              <a:buClr>
                <a:schemeClr val="dk1"/>
              </a:buClr>
              <a:buSzPts val="1100"/>
              <a:buFont typeface="Arial"/>
              <a:buNone/>
            </a:pPr>
            <a:r>
              <a:rPr lang="en-US"/>
              <a:t>Pre-training and fine-tuning paradigm</a:t>
            </a:r>
            <a:endParaRPr/>
          </a:p>
          <a:p>
            <a:pPr indent="0" lvl="0" marL="0" rtl="0" algn="l">
              <a:lnSpc>
                <a:spcPct val="115000"/>
              </a:lnSpc>
              <a:spcBef>
                <a:spcPts val="0"/>
              </a:spcBef>
              <a:spcAft>
                <a:spcPts val="0"/>
              </a:spcAft>
              <a:buNone/>
            </a:pPr>
            <a:r>
              <a:rPr lang="en-US"/>
              <a:t>Novel pre-training tasks: Masked Language Model (MLM) and Next Sentence Prediction (NSP)</a:t>
            </a:r>
            <a:endParaRPr/>
          </a:p>
          <a:p>
            <a:pPr indent="-298450" lvl="0" marL="457200" rtl="0" algn="l">
              <a:lnSpc>
                <a:spcPct val="115000"/>
              </a:lnSpc>
              <a:spcBef>
                <a:spcPts val="1200"/>
              </a:spcBef>
              <a:spcAft>
                <a:spcPts val="0"/>
              </a:spcAft>
              <a:buClr>
                <a:schemeClr val="dk1"/>
              </a:buClr>
              <a:buSzPts val="1100"/>
              <a:buChar char="●"/>
            </a:pPr>
            <a:r>
              <a:rPr lang="en-US"/>
              <a:t>Masked Language Model (MLM):</a:t>
            </a:r>
            <a:endParaRPr/>
          </a:p>
          <a:p>
            <a:pPr indent="-298450" lvl="1" marL="914400" rtl="0" algn="l">
              <a:lnSpc>
                <a:spcPct val="115000"/>
              </a:lnSpc>
              <a:spcBef>
                <a:spcPts val="0"/>
              </a:spcBef>
              <a:spcAft>
                <a:spcPts val="0"/>
              </a:spcAft>
              <a:buClr>
                <a:schemeClr val="dk1"/>
              </a:buClr>
              <a:buSzPts val="1100"/>
              <a:buChar char="○"/>
            </a:pPr>
            <a:r>
              <a:rPr lang="en-US"/>
              <a:t>Randomly mask 15% of tokens in input</a:t>
            </a:r>
            <a:endParaRPr/>
          </a:p>
          <a:p>
            <a:pPr indent="-298450" lvl="1" marL="914400" rtl="0" algn="l">
              <a:lnSpc>
                <a:spcPct val="115000"/>
              </a:lnSpc>
              <a:spcBef>
                <a:spcPts val="0"/>
              </a:spcBef>
              <a:spcAft>
                <a:spcPts val="0"/>
              </a:spcAft>
              <a:buClr>
                <a:schemeClr val="dk1"/>
              </a:buClr>
              <a:buSzPts val="1100"/>
              <a:buChar char="○"/>
            </a:pPr>
            <a:r>
              <a:rPr lang="en-US"/>
              <a:t>Model predicts the masked tokens</a:t>
            </a:r>
            <a:endParaRPr/>
          </a:p>
          <a:p>
            <a:pPr indent="-298450" lvl="0" marL="457200" rtl="0" algn="l">
              <a:lnSpc>
                <a:spcPct val="115000"/>
              </a:lnSpc>
              <a:spcBef>
                <a:spcPts val="0"/>
              </a:spcBef>
              <a:spcAft>
                <a:spcPts val="0"/>
              </a:spcAft>
              <a:buClr>
                <a:schemeClr val="dk1"/>
              </a:buClr>
              <a:buSzPts val="1100"/>
              <a:buChar char="●"/>
            </a:pPr>
            <a:r>
              <a:rPr lang="en-US"/>
              <a:t>Next Sentence Prediction (NSP):</a:t>
            </a:r>
            <a:endParaRPr/>
          </a:p>
          <a:p>
            <a:pPr indent="-298450" lvl="1" marL="914400" rtl="0" algn="l">
              <a:lnSpc>
                <a:spcPct val="115000"/>
              </a:lnSpc>
              <a:spcBef>
                <a:spcPts val="0"/>
              </a:spcBef>
              <a:spcAft>
                <a:spcPts val="0"/>
              </a:spcAft>
              <a:buClr>
                <a:schemeClr val="dk1"/>
              </a:buClr>
              <a:buSzPts val="1100"/>
              <a:buChar char="○"/>
            </a:pPr>
            <a:r>
              <a:rPr lang="en-US"/>
              <a:t>Model predicts if second sentence follows first in original document</a:t>
            </a:r>
            <a:endParaRPr/>
          </a:p>
          <a:p>
            <a:pPr indent="0" lvl="0" marL="0" rtl="0" algn="l">
              <a:lnSpc>
                <a:spcPct val="115000"/>
              </a:lnSpc>
              <a:spcBef>
                <a:spcPts val="1200"/>
              </a:spcBef>
              <a:spcAft>
                <a:spcPts val="0"/>
              </a:spcAft>
              <a:buNone/>
            </a:pPr>
            <a:r>
              <a:rPr lang="en-US"/>
              <a:t>mpact on NLP</a:t>
            </a:r>
            <a:endParaRPr/>
          </a:p>
          <a:p>
            <a:pPr indent="-298450" lvl="0" marL="457200" rtl="0" algn="l">
              <a:lnSpc>
                <a:spcPct val="115000"/>
              </a:lnSpc>
              <a:spcBef>
                <a:spcPts val="1200"/>
              </a:spcBef>
              <a:spcAft>
                <a:spcPts val="0"/>
              </a:spcAft>
              <a:buClr>
                <a:schemeClr val="dk1"/>
              </a:buClr>
              <a:buSzPts val="1100"/>
              <a:buChar char="●"/>
            </a:pPr>
            <a:r>
              <a:rPr lang="en-US"/>
              <a:t>Achieved state-of-the-art results on 11 NLP tasks upon release</a:t>
            </a:r>
            <a:endParaRPr/>
          </a:p>
          <a:p>
            <a:pPr indent="-298450" lvl="0" marL="457200" rtl="0" algn="l">
              <a:lnSpc>
                <a:spcPct val="115000"/>
              </a:lnSpc>
              <a:spcBef>
                <a:spcPts val="0"/>
              </a:spcBef>
              <a:spcAft>
                <a:spcPts val="0"/>
              </a:spcAft>
              <a:buClr>
                <a:schemeClr val="dk1"/>
              </a:buClr>
              <a:buSzPts val="1100"/>
              <a:buChar char="●"/>
            </a:pPr>
            <a:r>
              <a:rPr lang="en-US"/>
              <a:t>Sparked a new wave of pre-trained language models</a:t>
            </a:r>
            <a:endParaRPr/>
          </a:p>
          <a:p>
            <a:pPr indent="-298450" lvl="0" marL="457200" rtl="0" algn="l">
              <a:lnSpc>
                <a:spcPct val="115000"/>
              </a:lnSpc>
              <a:spcBef>
                <a:spcPts val="0"/>
              </a:spcBef>
              <a:spcAft>
                <a:spcPts val="0"/>
              </a:spcAft>
              <a:buClr>
                <a:schemeClr val="dk1"/>
              </a:buClr>
              <a:buSzPts val="1100"/>
              <a:buChar char="●"/>
            </a:pPr>
            <a:r>
              <a:rPr lang="en-US"/>
              <a:t>Demonstrated the power of transfer learning in NLP</a:t>
            </a:r>
            <a:endParaRPr/>
          </a:p>
          <a:p>
            <a:pPr indent="0" lvl="0" marL="0" rtl="0" algn="l">
              <a:lnSpc>
                <a:spcPct val="115000"/>
              </a:lnSpc>
              <a:spcBef>
                <a:spcPts val="1200"/>
              </a:spcBef>
              <a:spcAft>
                <a:spcPts val="0"/>
              </a:spcAft>
              <a:buNone/>
            </a:pPr>
            <a:r>
              <a:rPr lang="en-US"/>
              <a:t>Advantages</a:t>
            </a:r>
            <a:endParaRPr/>
          </a:p>
          <a:p>
            <a:pPr indent="-298450" lvl="0" marL="457200" rtl="0" algn="l">
              <a:lnSpc>
                <a:spcPct val="115000"/>
              </a:lnSpc>
              <a:spcBef>
                <a:spcPts val="1200"/>
              </a:spcBef>
              <a:spcAft>
                <a:spcPts val="0"/>
              </a:spcAft>
              <a:buClr>
                <a:schemeClr val="dk1"/>
              </a:buClr>
              <a:buSzPts val="1100"/>
              <a:buChar char="●"/>
            </a:pPr>
            <a:r>
              <a:rPr lang="en-US"/>
              <a:t>Captures deep bidirectional context</a:t>
            </a:r>
            <a:endParaRPr/>
          </a:p>
          <a:p>
            <a:pPr indent="-298450" lvl="0" marL="457200" rtl="0" algn="l">
              <a:lnSpc>
                <a:spcPct val="115000"/>
              </a:lnSpc>
              <a:spcBef>
                <a:spcPts val="0"/>
              </a:spcBef>
              <a:spcAft>
                <a:spcPts val="0"/>
              </a:spcAft>
              <a:buClr>
                <a:schemeClr val="dk1"/>
              </a:buClr>
              <a:buSzPts val="1100"/>
              <a:buChar char="●"/>
            </a:pPr>
            <a:r>
              <a:rPr lang="en-US"/>
              <a:t>Highly versatile across different NLP tasks</a:t>
            </a:r>
            <a:endParaRPr/>
          </a:p>
          <a:p>
            <a:pPr indent="-298450" lvl="0" marL="457200" rtl="0" algn="l">
              <a:lnSpc>
                <a:spcPct val="115000"/>
              </a:lnSpc>
              <a:spcBef>
                <a:spcPts val="0"/>
              </a:spcBef>
              <a:spcAft>
                <a:spcPts val="0"/>
              </a:spcAft>
              <a:buClr>
                <a:schemeClr val="dk1"/>
              </a:buClr>
              <a:buSzPts val="1100"/>
              <a:buChar char="●"/>
            </a:pPr>
            <a:r>
              <a:rPr lang="en-US"/>
              <a:t>Reduces need for task-specific architectures</a:t>
            </a:r>
            <a:endParaRPr/>
          </a:p>
          <a:p>
            <a:pPr indent="0" lvl="0" marL="0" rtl="0" algn="l">
              <a:lnSpc>
                <a:spcPct val="115000"/>
              </a:lnSpc>
              <a:spcBef>
                <a:spcPts val="1200"/>
              </a:spcBef>
              <a:spcAft>
                <a:spcPts val="0"/>
              </a:spcAft>
              <a:buNone/>
            </a:pPr>
            <a:r>
              <a:rPr lang="en-US"/>
              <a:t>Limitations</a:t>
            </a:r>
            <a:endParaRPr/>
          </a:p>
          <a:p>
            <a:pPr indent="-298450" lvl="0" marL="457200" rtl="0" algn="l">
              <a:lnSpc>
                <a:spcPct val="115000"/>
              </a:lnSpc>
              <a:spcBef>
                <a:spcPts val="1200"/>
              </a:spcBef>
              <a:spcAft>
                <a:spcPts val="0"/>
              </a:spcAft>
              <a:buClr>
                <a:schemeClr val="dk1"/>
              </a:buClr>
              <a:buSzPts val="1100"/>
              <a:buChar char="●"/>
            </a:pPr>
            <a:r>
              <a:rPr lang="en-US"/>
              <a:t>Computationally expensive to train and run</a:t>
            </a:r>
            <a:endParaRPr/>
          </a:p>
          <a:p>
            <a:pPr indent="-298450" lvl="0" marL="457200" rtl="0" algn="l">
              <a:lnSpc>
                <a:spcPct val="115000"/>
              </a:lnSpc>
              <a:spcBef>
                <a:spcPts val="0"/>
              </a:spcBef>
              <a:spcAft>
                <a:spcPts val="0"/>
              </a:spcAft>
              <a:buClr>
                <a:schemeClr val="dk1"/>
              </a:buClr>
              <a:buSzPts val="1100"/>
              <a:buChar char="●"/>
            </a:pPr>
            <a:r>
              <a:rPr lang="en-US"/>
              <a:t>Limited to a fixed sequence length (typically 512 tokens)</a:t>
            </a:r>
            <a:endParaRPr/>
          </a:p>
          <a:p>
            <a:pPr indent="-298450" lvl="0" marL="457200" rtl="0" algn="l">
              <a:lnSpc>
                <a:spcPct val="115000"/>
              </a:lnSpc>
              <a:spcBef>
                <a:spcPts val="0"/>
              </a:spcBef>
              <a:spcAft>
                <a:spcPts val="0"/>
              </a:spcAft>
              <a:buClr>
                <a:schemeClr val="dk1"/>
              </a:buClr>
              <a:buSzPts val="1100"/>
              <a:buChar char="●"/>
            </a:pPr>
            <a:r>
              <a:rPr lang="en-US"/>
              <a:t>Potential bias in pre-training data</a:t>
            </a:r>
            <a:endParaRPr/>
          </a:p>
          <a:p>
            <a:pPr indent="0" lvl="0" marL="0" rtl="0" algn="l">
              <a:lnSpc>
                <a:spcPct val="115000"/>
              </a:lnSpc>
              <a:spcBef>
                <a:spcPts val="1200"/>
              </a:spcBef>
              <a:spcAft>
                <a:spcPts val="0"/>
              </a:spcAft>
              <a:buNone/>
            </a:pPr>
            <a:r>
              <a:rPr lang="en-US"/>
              <a:t>Notable Variants and Successors</a:t>
            </a:r>
            <a:endParaRPr/>
          </a:p>
          <a:p>
            <a:pPr indent="-298450" lvl="0" marL="457200" rtl="0" algn="l">
              <a:lnSpc>
                <a:spcPct val="115000"/>
              </a:lnSpc>
              <a:spcBef>
                <a:spcPts val="1200"/>
              </a:spcBef>
              <a:spcAft>
                <a:spcPts val="0"/>
              </a:spcAft>
              <a:buClr>
                <a:schemeClr val="dk1"/>
              </a:buClr>
              <a:buSzPts val="1100"/>
              <a:buChar char="●"/>
            </a:pPr>
            <a:r>
              <a:rPr lang="en-US"/>
              <a:t>RoBERTa: Optimized training process for BERT</a:t>
            </a:r>
            <a:endParaRPr/>
          </a:p>
          <a:p>
            <a:pPr indent="-298450" lvl="0" marL="457200" rtl="0" algn="l">
              <a:lnSpc>
                <a:spcPct val="115000"/>
              </a:lnSpc>
              <a:spcBef>
                <a:spcPts val="0"/>
              </a:spcBef>
              <a:spcAft>
                <a:spcPts val="0"/>
              </a:spcAft>
              <a:buClr>
                <a:schemeClr val="dk1"/>
              </a:buClr>
              <a:buSzPts val="1100"/>
              <a:buChar char="●"/>
            </a:pPr>
            <a:r>
              <a:rPr lang="en-US"/>
              <a:t>ALBERT: A lite version of BERT with parameter reduction techniques</a:t>
            </a:r>
            <a:endParaRPr/>
          </a:p>
          <a:p>
            <a:pPr indent="-298450" lvl="0" marL="457200" rtl="0" algn="l">
              <a:lnSpc>
                <a:spcPct val="115000"/>
              </a:lnSpc>
              <a:spcBef>
                <a:spcPts val="0"/>
              </a:spcBef>
              <a:spcAft>
                <a:spcPts val="0"/>
              </a:spcAft>
              <a:buClr>
                <a:schemeClr val="dk1"/>
              </a:buClr>
              <a:buSzPts val="1100"/>
              <a:buChar char="●"/>
            </a:pPr>
            <a:r>
              <a:rPr lang="en-US"/>
              <a:t>DistilBERT: A distilled version of BERT for faster inference</a:t>
            </a:r>
            <a:endParaRPr/>
          </a:p>
          <a:p>
            <a:pPr indent="0" lvl="0" marL="0" rtl="0" algn="l">
              <a:lnSpc>
                <a:spcPct val="115000"/>
              </a:lnSpc>
              <a:spcBef>
                <a:spcPts val="1200"/>
              </a:spcBef>
              <a:spcAft>
                <a:spcPts val="0"/>
              </a:spcAft>
              <a:buNone/>
            </a:pPr>
            <a:r>
              <a:rPr lang="en-US"/>
              <a:t>Google Search: Improving understanding of search queries</a:t>
            </a:r>
            <a:endParaRPr/>
          </a:p>
          <a:p>
            <a:pPr indent="0" lvl="0" marL="0" rtl="0" algn="l">
              <a:lnSpc>
                <a:spcPct val="115000"/>
              </a:lnSpc>
              <a:spcBef>
                <a:spcPts val="1200"/>
              </a:spcBef>
              <a:spcAft>
                <a:spcPts val="0"/>
              </a:spcAft>
              <a:buNone/>
            </a:pPr>
            <a:r>
              <a:rPr b="1" lang="en-US"/>
              <a:t>GPT</a:t>
            </a:r>
            <a:r>
              <a:rPr lang="en-US"/>
              <a:t>: Generative Pre-trained Transformer</a:t>
            </a:r>
            <a:endParaRPr/>
          </a:p>
          <a:p>
            <a:pPr indent="0" lvl="0" marL="0" rtl="0" algn="l">
              <a:lnSpc>
                <a:spcPct val="115000"/>
              </a:lnSpc>
              <a:spcBef>
                <a:spcPts val="0"/>
              </a:spcBef>
              <a:spcAft>
                <a:spcPts val="0"/>
              </a:spcAft>
              <a:buNone/>
            </a:pPr>
            <a:r>
              <a:rPr lang="en-US"/>
              <a:t>Evolution of GPT Models</a:t>
            </a:r>
            <a:endParaRPr/>
          </a:p>
          <a:p>
            <a:pPr indent="-298450" lvl="0" marL="457200" rtl="0" algn="l">
              <a:lnSpc>
                <a:spcPct val="115000"/>
              </a:lnSpc>
              <a:spcBef>
                <a:spcPts val="1200"/>
              </a:spcBef>
              <a:spcAft>
                <a:spcPts val="0"/>
              </a:spcAft>
              <a:buClr>
                <a:schemeClr val="dk1"/>
              </a:buClr>
              <a:buSzPts val="1100"/>
              <a:buChar char="●"/>
            </a:pPr>
            <a:r>
              <a:rPr lang="en-US"/>
              <a:t>GPT-1 (2018): 117 million parameters</a:t>
            </a:r>
            <a:endParaRPr/>
          </a:p>
          <a:p>
            <a:pPr indent="-298450" lvl="0" marL="457200" rtl="0" algn="l">
              <a:lnSpc>
                <a:spcPct val="115000"/>
              </a:lnSpc>
              <a:spcBef>
                <a:spcPts val="0"/>
              </a:spcBef>
              <a:spcAft>
                <a:spcPts val="0"/>
              </a:spcAft>
              <a:buClr>
                <a:schemeClr val="dk1"/>
              </a:buClr>
              <a:buSzPts val="1100"/>
              <a:buChar char="●"/>
            </a:pPr>
            <a:r>
              <a:rPr lang="en-US"/>
              <a:t>GPT-2 (2019): 1.5 billion parameters</a:t>
            </a:r>
            <a:endParaRPr/>
          </a:p>
          <a:p>
            <a:pPr indent="-298450" lvl="0" marL="457200" rtl="0" algn="l">
              <a:lnSpc>
                <a:spcPct val="115000"/>
              </a:lnSpc>
              <a:spcBef>
                <a:spcPts val="0"/>
              </a:spcBef>
              <a:spcAft>
                <a:spcPts val="0"/>
              </a:spcAft>
              <a:buClr>
                <a:schemeClr val="dk1"/>
              </a:buClr>
              <a:buSzPts val="1100"/>
              <a:buChar char="●"/>
            </a:pPr>
            <a:r>
              <a:rPr lang="en-US"/>
              <a:t>GPT-3 (2020): 175 billion parameters</a:t>
            </a:r>
            <a:endParaRPr/>
          </a:p>
          <a:p>
            <a:pPr indent="-298450" lvl="0" marL="457200" rtl="0" algn="l">
              <a:lnSpc>
                <a:spcPct val="115000"/>
              </a:lnSpc>
              <a:spcBef>
                <a:spcPts val="0"/>
              </a:spcBef>
              <a:spcAft>
                <a:spcPts val="0"/>
              </a:spcAft>
              <a:buClr>
                <a:schemeClr val="dk1"/>
              </a:buClr>
              <a:buSzPts val="1100"/>
              <a:buChar char="●"/>
            </a:pPr>
            <a:r>
              <a:rPr lang="en-US"/>
              <a:t>GPT-4 (2023): Parameter count not disclosed, multimodal capabilities</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a:t>Impact on NLP and AI</a:t>
            </a:r>
            <a:endParaRPr/>
          </a:p>
          <a:p>
            <a:pPr indent="-298450" lvl="0" marL="457200" rtl="0" algn="l">
              <a:lnSpc>
                <a:spcPct val="115000"/>
              </a:lnSpc>
              <a:spcBef>
                <a:spcPts val="1200"/>
              </a:spcBef>
              <a:spcAft>
                <a:spcPts val="0"/>
              </a:spcAft>
              <a:buClr>
                <a:schemeClr val="dk1"/>
              </a:buClr>
              <a:buSzPts val="1100"/>
              <a:buChar char="●"/>
            </a:pPr>
            <a:r>
              <a:rPr lang="en-US"/>
              <a:t>Demonstrated scalability of language models</a:t>
            </a:r>
            <a:endParaRPr/>
          </a:p>
          <a:p>
            <a:pPr indent="-298450" lvl="0" marL="457200" rtl="0" algn="l">
              <a:lnSpc>
                <a:spcPct val="115000"/>
              </a:lnSpc>
              <a:spcBef>
                <a:spcPts val="0"/>
              </a:spcBef>
              <a:spcAft>
                <a:spcPts val="0"/>
              </a:spcAft>
              <a:buClr>
                <a:schemeClr val="dk1"/>
              </a:buClr>
              <a:buSzPts val="1100"/>
              <a:buChar char="●"/>
            </a:pPr>
            <a:r>
              <a:rPr lang="en-US"/>
              <a:t>Showed impressive few-shot and zero-shot learning abilities</a:t>
            </a:r>
            <a:endParaRPr/>
          </a:p>
          <a:p>
            <a:pPr indent="-298450" lvl="0" marL="457200" rtl="0" algn="l">
              <a:lnSpc>
                <a:spcPct val="115000"/>
              </a:lnSpc>
              <a:spcBef>
                <a:spcPts val="0"/>
              </a:spcBef>
              <a:spcAft>
                <a:spcPts val="0"/>
              </a:spcAft>
              <a:buClr>
                <a:schemeClr val="dk1"/>
              </a:buClr>
              <a:buSzPts val="1100"/>
              <a:buChar char="●"/>
            </a:pPr>
            <a:r>
              <a:rPr lang="en-US"/>
              <a:t>Sparked discussions about AI capabilities and risks</a:t>
            </a:r>
            <a:endParaRPr/>
          </a:p>
          <a:p>
            <a:pPr indent="0" lvl="0" marL="0" rtl="0" algn="l">
              <a:lnSpc>
                <a:spcPct val="115000"/>
              </a:lnSpc>
              <a:spcBef>
                <a:spcPts val="1200"/>
              </a:spcBef>
              <a:spcAft>
                <a:spcPts val="0"/>
              </a:spcAft>
              <a:buNone/>
            </a:pPr>
            <a:r>
              <a:rPr lang="en-US"/>
              <a:t>GPT-3 Specific Achievements</a:t>
            </a:r>
            <a:endParaRPr/>
          </a:p>
          <a:p>
            <a:pPr indent="-298450" lvl="0" marL="457200" rtl="0" algn="l">
              <a:lnSpc>
                <a:spcPct val="115000"/>
              </a:lnSpc>
              <a:spcBef>
                <a:spcPts val="1200"/>
              </a:spcBef>
              <a:spcAft>
                <a:spcPts val="0"/>
              </a:spcAft>
              <a:buClr>
                <a:schemeClr val="dk1"/>
              </a:buClr>
              <a:buSzPts val="1100"/>
              <a:buChar char="●"/>
            </a:pPr>
            <a:r>
              <a:rPr lang="en-US"/>
              <a:t>Generated human-like text that's often indistinguishable from human-written content</a:t>
            </a:r>
            <a:endParaRPr/>
          </a:p>
          <a:p>
            <a:pPr indent="-298450" lvl="0" marL="457200" rtl="0" algn="l">
              <a:lnSpc>
                <a:spcPct val="115000"/>
              </a:lnSpc>
              <a:spcBef>
                <a:spcPts val="0"/>
              </a:spcBef>
              <a:spcAft>
                <a:spcPts val="0"/>
              </a:spcAft>
              <a:buClr>
                <a:schemeClr val="dk1"/>
              </a:buClr>
              <a:buSzPts val="1100"/>
              <a:buChar char="●"/>
            </a:pPr>
            <a:r>
              <a:rPr lang="en-US"/>
              <a:t>Performed tasks it wasn't explicitly trained for</a:t>
            </a:r>
            <a:endParaRPr/>
          </a:p>
          <a:p>
            <a:pPr indent="-298450" lvl="0" marL="457200" rtl="0" algn="l">
              <a:lnSpc>
                <a:spcPct val="115000"/>
              </a:lnSpc>
              <a:spcBef>
                <a:spcPts val="0"/>
              </a:spcBef>
              <a:spcAft>
                <a:spcPts val="0"/>
              </a:spcAft>
              <a:buClr>
                <a:schemeClr val="dk1"/>
              </a:buClr>
              <a:buSzPts val="1100"/>
              <a:buChar char="●"/>
            </a:pPr>
            <a:r>
              <a:rPr lang="en-US"/>
              <a:t>API access allowed integration into various applications</a:t>
            </a:r>
            <a:endParaRPr/>
          </a:p>
          <a:p>
            <a:pPr indent="0" lvl="0" marL="0" rtl="0" algn="l">
              <a:lnSpc>
                <a:spcPct val="115000"/>
              </a:lnSpc>
              <a:spcBef>
                <a:spcPts val="1200"/>
              </a:spcBef>
              <a:spcAft>
                <a:spcPts val="0"/>
              </a:spcAft>
              <a:buNone/>
            </a:pPr>
            <a:r>
              <a:rPr lang="en-US"/>
              <a:t>GPT-4 Advancements</a:t>
            </a:r>
            <a:endParaRPr/>
          </a:p>
          <a:p>
            <a:pPr indent="-298450" lvl="0" marL="457200" rtl="0" algn="l">
              <a:lnSpc>
                <a:spcPct val="115000"/>
              </a:lnSpc>
              <a:spcBef>
                <a:spcPts val="1200"/>
              </a:spcBef>
              <a:spcAft>
                <a:spcPts val="0"/>
              </a:spcAft>
              <a:buClr>
                <a:schemeClr val="dk1"/>
              </a:buClr>
              <a:buSzPts val="1100"/>
              <a:buChar char="●"/>
            </a:pPr>
            <a:r>
              <a:rPr lang="en-US"/>
              <a:t>Multimodal capabilities: Can process both text and images</a:t>
            </a:r>
            <a:endParaRPr/>
          </a:p>
          <a:p>
            <a:pPr indent="-298450" lvl="0" marL="457200" rtl="0" algn="l">
              <a:lnSpc>
                <a:spcPct val="115000"/>
              </a:lnSpc>
              <a:spcBef>
                <a:spcPts val="0"/>
              </a:spcBef>
              <a:spcAft>
                <a:spcPts val="0"/>
              </a:spcAft>
              <a:buClr>
                <a:schemeClr val="dk1"/>
              </a:buClr>
              <a:buSzPts val="1100"/>
              <a:buChar char="●"/>
            </a:pPr>
            <a:r>
              <a:rPr lang="en-US"/>
              <a:t>Improved reasoning and task completion abilities</a:t>
            </a:r>
            <a:endParaRPr/>
          </a:p>
          <a:p>
            <a:pPr indent="-298450" lvl="0" marL="457200" rtl="0" algn="l">
              <a:lnSpc>
                <a:spcPct val="115000"/>
              </a:lnSpc>
              <a:spcBef>
                <a:spcPts val="0"/>
              </a:spcBef>
              <a:spcAft>
                <a:spcPts val="0"/>
              </a:spcAft>
              <a:buClr>
                <a:schemeClr val="dk1"/>
              </a:buClr>
              <a:buSzPts val="1100"/>
              <a:buChar char="●"/>
            </a:pPr>
            <a:r>
              <a:rPr lang="en-US"/>
              <a:t>Enhanced safety and alignment features</a:t>
            </a:r>
            <a:endParaRPr/>
          </a:p>
          <a:p>
            <a:pPr indent="0" lvl="0" marL="0" rtl="0" algn="l">
              <a:lnSpc>
                <a:spcPct val="115000"/>
              </a:lnSpc>
              <a:spcBef>
                <a:spcPts val="1200"/>
              </a:spcBef>
              <a:spcAft>
                <a:spcPts val="0"/>
              </a:spcAft>
              <a:buNone/>
            </a:pPr>
            <a:r>
              <a:rPr lang="en-US"/>
              <a:t>Ethical Considerations and Challenges</a:t>
            </a:r>
            <a:endParaRPr/>
          </a:p>
          <a:p>
            <a:pPr indent="-298450" lvl="0" marL="457200" rtl="0" algn="l">
              <a:lnSpc>
                <a:spcPct val="115000"/>
              </a:lnSpc>
              <a:spcBef>
                <a:spcPts val="1200"/>
              </a:spcBef>
              <a:spcAft>
                <a:spcPts val="0"/>
              </a:spcAft>
              <a:buClr>
                <a:schemeClr val="dk1"/>
              </a:buClr>
              <a:buSzPts val="1100"/>
              <a:buChar char="●"/>
            </a:pPr>
            <a:r>
              <a:rPr lang="en-US"/>
              <a:t>Potential for misuse (e.g., generating fake news, spam)</a:t>
            </a:r>
            <a:endParaRPr/>
          </a:p>
          <a:p>
            <a:pPr indent="-298450" lvl="0" marL="457200" rtl="0" algn="l">
              <a:lnSpc>
                <a:spcPct val="115000"/>
              </a:lnSpc>
              <a:spcBef>
                <a:spcPts val="0"/>
              </a:spcBef>
              <a:spcAft>
                <a:spcPts val="0"/>
              </a:spcAft>
              <a:buClr>
                <a:schemeClr val="dk1"/>
              </a:buClr>
              <a:buSzPts val="1100"/>
              <a:buChar char="●"/>
            </a:pPr>
            <a:r>
              <a:rPr lang="en-US"/>
              <a:t>Bias in training data reflected in outputs</a:t>
            </a:r>
            <a:endParaRPr/>
          </a:p>
          <a:p>
            <a:pPr indent="-298450" lvl="0" marL="457200" rtl="0" algn="l">
              <a:lnSpc>
                <a:spcPct val="115000"/>
              </a:lnSpc>
              <a:spcBef>
                <a:spcPts val="0"/>
              </a:spcBef>
              <a:spcAft>
                <a:spcPts val="0"/>
              </a:spcAft>
              <a:buClr>
                <a:schemeClr val="dk1"/>
              </a:buClr>
              <a:buSzPts val="1100"/>
              <a:buChar char="●"/>
            </a:pPr>
            <a:r>
              <a:rPr lang="en-US"/>
              <a:t>Questions about AI safety and control</a:t>
            </a:r>
            <a:endParaRPr/>
          </a:p>
          <a:p>
            <a:pPr indent="0" lvl="0" marL="0" rtl="0" algn="l">
              <a:lnSpc>
                <a:spcPct val="115000"/>
              </a:lnSpc>
              <a:spcBef>
                <a:spcPts val="1200"/>
              </a:spcBef>
              <a:spcAft>
                <a:spcPts val="0"/>
              </a:spcAft>
              <a:buNone/>
            </a:pPr>
            <a:r>
              <a:rPr lang="en-US"/>
              <a:t>Applications and Use Cases</a:t>
            </a:r>
            <a:endParaRPr/>
          </a:p>
          <a:p>
            <a:pPr indent="-298450" lvl="0" marL="457200" rtl="0" algn="l">
              <a:lnSpc>
                <a:spcPct val="115000"/>
              </a:lnSpc>
              <a:spcBef>
                <a:spcPts val="1200"/>
              </a:spcBef>
              <a:spcAft>
                <a:spcPts val="0"/>
              </a:spcAft>
              <a:buClr>
                <a:schemeClr val="dk1"/>
              </a:buClr>
              <a:buSzPts val="1100"/>
              <a:buChar char="●"/>
            </a:pPr>
            <a:r>
              <a:rPr lang="en-US"/>
              <a:t>Content creation and copywriting</a:t>
            </a:r>
            <a:endParaRPr/>
          </a:p>
          <a:p>
            <a:pPr indent="-298450" lvl="0" marL="457200" rtl="0" algn="l">
              <a:lnSpc>
                <a:spcPct val="115000"/>
              </a:lnSpc>
              <a:spcBef>
                <a:spcPts val="0"/>
              </a:spcBef>
              <a:spcAft>
                <a:spcPts val="0"/>
              </a:spcAft>
              <a:buClr>
                <a:schemeClr val="dk1"/>
              </a:buClr>
              <a:buSzPts val="1100"/>
              <a:buChar char="●"/>
            </a:pPr>
            <a:r>
              <a:rPr lang="en-US"/>
              <a:t>Coding assistance and debugging</a:t>
            </a:r>
            <a:endParaRPr/>
          </a:p>
          <a:p>
            <a:pPr indent="-298450" lvl="0" marL="457200" rtl="0" algn="l">
              <a:lnSpc>
                <a:spcPct val="115000"/>
              </a:lnSpc>
              <a:spcBef>
                <a:spcPts val="0"/>
              </a:spcBef>
              <a:spcAft>
                <a:spcPts val="0"/>
              </a:spcAft>
              <a:buClr>
                <a:schemeClr val="dk1"/>
              </a:buClr>
              <a:buSzPts val="1100"/>
              <a:buChar char="●"/>
            </a:pPr>
            <a:r>
              <a:rPr lang="en-US"/>
              <a:t>Customer service chatbots</a:t>
            </a:r>
            <a:endParaRPr/>
          </a:p>
          <a:p>
            <a:pPr indent="-298450" lvl="0" marL="457200" rtl="0" algn="l">
              <a:lnSpc>
                <a:spcPct val="115000"/>
              </a:lnSpc>
              <a:spcBef>
                <a:spcPts val="0"/>
              </a:spcBef>
              <a:spcAft>
                <a:spcPts val="0"/>
              </a:spcAft>
              <a:buClr>
                <a:schemeClr val="dk1"/>
              </a:buClr>
              <a:buSzPts val="1100"/>
              <a:buChar char="●"/>
            </a:pPr>
            <a:r>
              <a:rPr lang="en-US"/>
              <a:t>Language translation and tutoring</a:t>
            </a:r>
            <a:endParaRPr/>
          </a:p>
          <a:p>
            <a:pPr indent="-298450" lvl="0" marL="457200" rtl="0" algn="l">
              <a:lnSpc>
                <a:spcPct val="115000"/>
              </a:lnSpc>
              <a:spcBef>
                <a:spcPts val="0"/>
              </a:spcBef>
              <a:spcAft>
                <a:spcPts val="0"/>
              </a:spcAft>
              <a:buClr>
                <a:schemeClr val="dk1"/>
              </a:buClr>
              <a:buSzPts val="1100"/>
              <a:buChar char="●"/>
            </a:pPr>
            <a:r>
              <a:rPr lang="en-US"/>
              <a:t>Creative writing and brainstorming</a:t>
            </a:r>
            <a:endParaRPr/>
          </a:p>
          <a:p>
            <a:pPr indent="0" lvl="0" marL="0" rtl="0" algn="l">
              <a:lnSpc>
                <a:spcPct val="115000"/>
              </a:lnSpc>
              <a:spcBef>
                <a:spcPts val="1200"/>
              </a:spcBef>
              <a:spcAft>
                <a:spcPts val="0"/>
              </a:spcAft>
              <a:buNone/>
            </a:pPr>
            <a:r>
              <a:rPr lang="en-US"/>
              <a:t>Future Directions</a:t>
            </a:r>
            <a:endParaRPr/>
          </a:p>
          <a:p>
            <a:pPr indent="-298450" lvl="0" marL="457200" rtl="0" algn="l">
              <a:lnSpc>
                <a:spcPct val="115000"/>
              </a:lnSpc>
              <a:spcBef>
                <a:spcPts val="1200"/>
              </a:spcBef>
              <a:spcAft>
                <a:spcPts val="0"/>
              </a:spcAft>
              <a:buClr>
                <a:schemeClr val="dk1"/>
              </a:buClr>
              <a:buSzPts val="1100"/>
              <a:buChar char="●"/>
            </a:pPr>
            <a:r>
              <a:rPr lang="en-US"/>
              <a:t>Further scaling of model size and capabilities</a:t>
            </a:r>
            <a:endParaRPr/>
          </a:p>
          <a:p>
            <a:pPr indent="-298450" lvl="0" marL="457200" rtl="0" algn="l">
              <a:lnSpc>
                <a:spcPct val="115000"/>
              </a:lnSpc>
              <a:spcBef>
                <a:spcPts val="0"/>
              </a:spcBef>
              <a:spcAft>
                <a:spcPts val="0"/>
              </a:spcAft>
              <a:buClr>
                <a:schemeClr val="dk1"/>
              </a:buClr>
              <a:buSzPts val="1100"/>
              <a:buChar char="●"/>
            </a:pPr>
            <a:r>
              <a:rPr lang="en-US"/>
              <a:t>Improved alignment with human values and ethics</a:t>
            </a:r>
            <a:endParaRPr/>
          </a:p>
          <a:p>
            <a:pPr indent="-298450" lvl="0" marL="457200" rtl="0" algn="l">
              <a:lnSpc>
                <a:spcPct val="115000"/>
              </a:lnSpc>
              <a:spcBef>
                <a:spcPts val="0"/>
              </a:spcBef>
              <a:spcAft>
                <a:spcPts val="0"/>
              </a:spcAft>
              <a:buClr>
                <a:schemeClr val="dk1"/>
              </a:buClr>
              <a:buSzPts val="1100"/>
              <a:buChar char="●"/>
            </a:pPr>
            <a:r>
              <a:rPr lang="en-US"/>
              <a:t>Integration with other AI systems and real-world applications</a:t>
            </a:r>
            <a:endParaRPr/>
          </a:p>
          <a:p>
            <a:pPr indent="0" lvl="0" marL="0" rtl="0" algn="l">
              <a:lnSpc>
                <a:spcPct val="115000"/>
              </a:lnSpc>
              <a:spcBef>
                <a:spcPts val="1200"/>
              </a:spcBef>
              <a:spcAft>
                <a:spcPts val="0"/>
              </a:spcAft>
              <a:buNone/>
            </a:pPr>
            <a:r>
              <a:rPr lang="en-US"/>
              <a:t>Significance</a:t>
            </a:r>
            <a:endParaRPr/>
          </a:p>
          <a:p>
            <a:pPr indent="-298450" lvl="0" marL="457200" rtl="0" algn="l">
              <a:lnSpc>
                <a:spcPct val="115000"/>
              </a:lnSpc>
              <a:spcBef>
                <a:spcPts val="1200"/>
              </a:spcBef>
              <a:spcAft>
                <a:spcPts val="0"/>
              </a:spcAft>
              <a:buClr>
                <a:schemeClr val="dk1"/>
              </a:buClr>
              <a:buSzPts val="1100"/>
              <a:buChar char="●"/>
            </a:pPr>
            <a:r>
              <a:rPr lang="en-US"/>
              <a:t>Pushed the boundaries of what's possible in natural language processing</a:t>
            </a:r>
            <a:endParaRPr/>
          </a:p>
          <a:p>
            <a:pPr indent="-298450" lvl="0" marL="457200" rtl="0" algn="l">
              <a:lnSpc>
                <a:spcPct val="115000"/>
              </a:lnSpc>
              <a:spcBef>
                <a:spcPts val="0"/>
              </a:spcBef>
              <a:spcAft>
                <a:spcPts val="0"/>
              </a:spcAft>
              <a:buClr>
                <a:schemeClr val="dk1"/>
              </a:buClr>
              <a:buSzPts val="1100"/>
              <a:buChar char="●"/>
            </a:pPr>
            <a:r>
              <a:rPr lang="en-US"/>
              <a:t>Raised important questions about the future of AI and its impact on society</a:t>
            </a:r>
            <a:endParaRPr/>
          </a:p>
        </p:txBody>
      </p:sp>
      <p:sp>
        <p:nvSpPr>
          <p:cNvPr id="325" name="Google Shape;325;g2e960b9925b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Alt metin:Görselde, siyah-beyaz bir portre fotoğrafı görülmektedir. Fotoğrafta, koyu renk düz saçlı, kahküllü ve gülümseyen bir kadın yer almaktadır. Bu kişi Ayşe Bilge Gündüz. Kadının yüzü ışıkla aydınlatılmış olup, arka plan ise bulanık bırakılmıştır. Bu, fotoğrafın odak noktasını kadının yüzüne çekmektedir. Kadının sıcak ve samimi ifadesi, genel fotoğrafın atmosferine pozitif bir enerji katmaktadır.</a:t>
            </a:r>
            <a:endParaRPr/>
          </a:p>
        </p:txBody>
      </p:sp>
      <p:sp>
        <p:nvSpPr>
          <p:cNvPr id="190" name="Google Shape;19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960b9925b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Son yıllarda dil modellerinde önemli ilerlemeler kaydedildi. Bunlardan biri, az örnekle ve sıfır örnekle öğrenme yeteneği. GPT-3 ve CLIP gibi modeller, minimal örnekle veya hiç örnek olmadan görevleri gerçekleştirebiliyor.</a:t>
            </a:r>
            <a:endParaRPr/>
          </a:p>
          <a:p>
            <a:pPr indent="0" lvl="0" marL="0" rtl="0" algn="l">
              <a:lnSpc>
                <a:spcPct val="115000"/>
              </a:lnSpc>
              <a:spcBef>
                <a:spcPts val="1200"/>
              </a:spcBef>
              <a:spcAft>
                <a:spcPts val="0"/>
              </a:spcAft>
              <a:buClr>
                <a:schemeClr val="dk1"/>
              </a:buClr>
              <a:buSzPts val="1100"/>
              <a:buFont typeface="Arial"/>
              <a:buNone/>
            </a:pPr>
            <a:r>
              <a:rPr lang="en-US"/>
              <a:t>Çok modlu modeller, metin, görüntü, ses ve video gibi farklı veri türlerini entegre ediyor. DALL-E serisi metinden görüntü üretirken, Flamingo görsel ve dilsel görevlerde az örnekle öğrenme yapabiliyor.</a:t>
            </a:r>
            <a:endParaRPr/>
          </a:p>
          <a:p>
            <a:pPr indent="0" lvl="0" marL="0" rtl="0" algn="l">
              <a:lnSpc>
                <a:spcPct val="115000"/>
              </a:lnSpc>
              <a:spcBef>
                <a:spcPts val="1200"/>
              </a:spcBef>
              <a:spcAft>
                <a:spcPts val="0"/>
              </a:spcAft>
              <a:buClr>
                <a:schemeClr val="dk1"/>
              </a:buClr>
              <a:buSzPts val="1100"/>
              <a:buFont typeface="Arial"/>
              <a:buNone/>
            </a:pPr>
            <a:r>
              <a:rPr lang="en-US"/>
              <a:t>RAG, modellerin dış bilgi kaynaklarını kullanarak daha doğru ve güncel çıktılar üretmesini sağlıyor.</a:t>
            </a:r>
            <a:endParaRPr/>
          </a:p>
          <a:p>
            <a:pPr indent="0" lvl="0" marL="0" rtl="0" algn="l">
              <a:lnSpc>
                <a:spcPct val="115000"/>
              </a:lnSpc>
              <a:spcBef>
                <a:spcPts val="1200"/>
              </a:spcBef>
              <a:spcAft>
                <a:spcPts val="0"/>
              </a:spcAft>
              <a:buClr>
                <a:schemeClr val="dk1"/>
              </a:buClr>
              <a:buSzPts val="1100"/>
              <a:buFont typeface="Arial"/>
              <a:buNone/>
            </a:pPr>
            <a:r>
              <a:rPr lang="en-US"/>
              <a:t>Çok dilli modeller, tek bir modelde birden fazla dili işleyebiliyor. Bu, dil engelleri aşmada önemli bir adım.</a:t>
            </a:r>
            <a:endParaRPr/>
          </a:p>
          <a:p>
            <a:pPr indent="0" lvl="0" marL="0" rtl="0" algn="l">
              <a:lnSpc>
                <a:spcPct val="115000"/>
              </a:lnSpc>
              <a:spcBef>
                <a:spcPts val="1200"/>
              </a:spcBef>
              <a:spcAft>
                <a:spcPts val="0"/>
              </a:spcAft>
              <a:buClr>
                <a:schemeClr val="dk1"/>
              </a:buClr>
              <a:buSzPts val="1100"/>
              <a:buFont typeface="Arial"/>
              <a:buNone/>
            </a:pPr>
            <a:r>
              <a:rPr lang="en-US"/>
              <a:t>Sıkıştırma ve damıtma teknikleri, büyük modelleri daha küçük ve verimli hale getiriyor, böylece daha geniş kullanım alanları açılıyor.</a:t>
            </a:r>
            <a:endParaRPr/>
          </a:p>
          <a:p>
            <a:pPr indent="0" lvl="0" marL="0" rtl="0" algn="l">
              <a:lnSpc>
                <a:spcPct val="115000"/>
              </a:lnSpc>
              <a:spcBef>
                <a:spcPts val="1200"/>
              </a:spcBef>
              <a:spcAft>
                <a:spcPts val="1200"/>
              </a:spcAft>
              <a:buNone/>
            </a:pPr>
            <a:r>
              <a:rPr lang="en-US"/>
              <a:t>Son olarak, ajan ve çoklu ajan teknolojileri, dil modellerinin daha karmaşık görevleri yerine getirmesini ve birbirleriyle etkileşime girmesini sağlıyor.</a:t>
            </a:r>
            <a:br>
              <a:rPr lang="en-US"/>
            </a:br>
            <a:br>
              <a:rPr lang="en-US"/>
            </a:br>
            <a:r>
              <a:rPr lang="en-US"/>
              <a:t>Alt Metin: Görselde, bir insan eli ile bir robot elinin birbirine dokunmak üzere olduğu bir sahne yer almaktadır. Bu görüntü, Michelangelo'nun ünlü "Adem'in Yaratılışı" freskindeki tanrı ve Adem'in ellerinin buluşmasına benzemektedir. İnsan eli doğal ve yumuşak hatlara sahipken, robot eli mekanik ve metalik bir yapıya sahiptir. İki elin birleşme noktasında hafif bir parıltı ve enerji akışı görülmektedir. Bu, insan ve makine arasındaki etkileşimi ve teknolojinin insan hayatındaki yerini sembolize etmektedir.</a:t>
            </a:r>
            <a:endParaRPr/>
          </a:p>
        </p:txBody>
      </p:sp>
      <p:sp>
        <p:nvSpPr>
          <p:cNvPr id="331" name="Google Shape;331;g2e960b9925b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960b9925b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e960b9925b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960b9925b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Skip-grams scans the context windows across the entire corpus and fail to take advantage of the vast amount of repetition in the data. </a:t>
            </a:r>
            <a:endParaRPr>
              <a:latin typeface="Roboto"/>
              <a:ea typeface="Roboto"/>
              <a:cs typeface="Roboto"/>
              <a:sym typeface="Roboto"/>
            </a:endParaRPr>
          </a:p>
          <a:p>
            <a:pPr indent="-358140" lvl="0" marL="457200" rtl="0" algn="l">
              <a:lnSpc>
                <a:spcPct val="115000"/>
              </a:lnSpc>
              <a:spcBef>
                <a:spcPts val="0"/>
              </a:spcBef>
              <a:spcAft>
                <a:spcPts val="0"/>
              </a:spcAft>
              <a:buClr>
                <a:schemeClr val="dk1"/>
              </a:buClr>
              <a:buSzPts val="2040"/>
              <a:buFont typeface="Roboto"/>
              <a:buChar char="▪"/>
            </a:pPr>
            <a:r>
              <a:rPr lang="en-US">
                <a:latin typeface="Roboto"/>
                <a:ea typeface="Roboto"/>
                <a:cs typeface="Roboto"/>
                <a:sym typeface="Roboto"/>
              </a:rPr>
              <a:t>Man is to Computer Programmer as Woman is to Homemaker? Debiasing Word Embeddings - https://arxiv.org/abs/1607.06520</a:t>
            </a:r>
            <a:endParaRPr>
              <a:latin typeface="Roboto"/>
              <a:ea typeface="Roboto"/>
              <a:cs typeface="Roboto"/>
              <a:sym typeface="Roboto"/>
            </a:endParaRPr>
          </a:p>
        </p:txBody>
      </p:sp>
      <p:sp>
        <p:nvSpPr>
          <p:cNvPr id="351" name="Google Shape;351;g2e960b9925b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Ajanda</a:t>
            </a:r>
            <a:endParaRPr/>
          </a:p>
          <a:p>
            <a:pPr indent="0" lvl="0" marL="0" rtl="0" algn="l">
              <a:lnSpc>
                <a:spcPct val="115000"/>
              </a:lnSpc>
              <a:spcBef>
                <a:spcPts val="0"/>
              </a:spcBef>
              <a:spcAft>
                <a:spcPts val="0"/>
              </a:spcAft>
              <a:buNone/>
            </a:pPr>
            <a:r>
              <a:rPr lang="en-US"/>
              <a:t>Bu sunumda sizi dil modellerinin evrimi yolculuğuna çıkaracağız. Bu kapsamda şunları ele alacağız:</a:t>
            </a:r>
            <a:endParaRPr/>
          </a:p>
          <a:p>
            <a:pPr indent="-298450" lvl="0" marL="457200" rtl="0" algn="l">
              <a:lnSpc>
                <a:spcPct val="115000"/>
              </a:lnSpc>
              <a:spcBef>
                <a:spcPts val="0"/>
              </a:spcBef>
              <a:spcAft>
                <a:spcPts val="0"/>
              </a:spcAft>
              <a:buClr>
                <a:schemeClr val="dk1"/>
              </a:buClr>
              <a:buSzPts val="1100"/>
              <a:buChar char="●"/>
            </a:pPr>
            <a:r>
              <a:rPr lang="en-US"/>
              <a:t>Kural tabanlı ve istatistiksel modellerle ilk başlangıçlar</a:t>
            </a:r>
            <a:endParaRPr/>
          </a:p>
          <a:p>
            <a:pPr indent="-298450" lvl="0" marL="457200" rtl="0" algn="l">
              <a:lnSpc>
                <a:spcPct val="115000"/>
              </a:lnSpc>
              <a:spcBef>
                <a:spcPts val="0"/>
              </a:spcBef>
              <a:spcAft>
                <a:spcPts val="0"/>
              </a:spcAft>
              <a:buClr>
                <a:schemeClr val="dk1"/>
              </a:buClr>
              <a:buSzPts val="1100"/>
              <a:buChar char="●"/>
            </a:pPr>
            <a:r>
              <a:rPr lang="en-US"/>
              <a:t>Makine öğrenimi yaklaşımlarının yükselişi</a:t>
            </a:r>
            <a:endParaRPr/>
          </a:p>
          <a:p>
            <a:pPr indent="-298450" lvl="0" marL="457200" rtl="0" algn="l">
              <a:lnSpc>
                <a:spcPct val="115000"/>
              </a:lnSpc>
              <a:spcBef>
                <a:spcPts val="0"/>
              </a:spcBef>
              <a:spcAft>
                <a:spcPts val="0"/>
              </a:spcAft>
              <a:buClr>
                <a:schemeClr val="dk1"/>
              </a:buClr>
              <a:buSzPts val="1100"/>
              <a:buChar char="●"/>
            </a:pPr>
            <a:r>
              <a:rPr lang="en-US"/>
              <a:t>Sinir ağı devrimi</a:t>
            </a:r>
            <a:endParaRPr/>
          </a:p>
          <a:p>
            <a:pPr indent="-298450" lvl="0" marL="457200" rtl="0" algn="l">
              <a:lnSpc>
                <a:spcPct val="115000"/>
              </a:lnSpc>
              <a:spcBef>
                <a:spcPts val="0"/>
              </a:spcBef>
              <a:spcAft>
                <a:spcPts val="0"/>
              </a:spcAft>
              <a:buClr>
                <a:schemeClr val="dk1"/>
              </a:buClr>
              <a:buSzPts val="1100"/>
              <a:buChar char="●"/>
            </a:pPr>
            <a:r>
              <a:rPr lang="en-US"/>
              <a:t>Kelime Vektörleri</a:t>
            </a:r>
            <a:endParaRPr/>
          </a:p>
          <a:p>
            <a:pPr indent="-298450" lvl="0" marL="457200" rtl="0" algn="l">
              <a:lnSpc>
                <a:spcPct val="115000"/>
              </a:lnSpc>
              <a:spcBef>
                <a:spcPts val="0"/>
              </a:spcBef>
              <a:spcAft>
                <a:spcPts val="0"/>
              </a:spcAft>
              <a:buClr>
                <a:schemeClr val="dk1"/>
              </a:buClr>
              <a:buSzPts val="1100"/>
              <a:buChar char="●"/>
            </a:pPr>
            <a:r>
              <a:rPr lang="en-US"/>
              <a:t>BERT ve GPT gibi güncel son teknoloji modeller</a:t>
            </a:r>
            <a:endParaRPr/>
          </a:p>
          <a:p>
            <a:pPr indent="-298450" lvl="0" marL="457200" rtl="0" algn="l">
              <a:lnSpc>
                <a:spcPct val="115000"/>
              </a:lnSpc>
              <a:spcBef>
                <a:spcPts val="0"/>
              </a:spcBef>
              <a:spcAft>
                <a:spcPts val="0"/>
              </a:spcAft>
              <a:buClr>
                <a:schemeClr val="dk1"/>
              </a:buClr>
              <a:buSzPts val="1100"/>
              <a:buChar char="●"/>
            </a:pPr>
            <a:r>
              <a:rPr lang="en-US"/>
              <a:t>Son olarak, hızla gelişen bu alanda gelecekteki yönlere bakacağız.</a:t>
            </a:r>
            <a:endParaRPr/>
          </a:p>
          <a:p>
            <a:pPr indent="0" lvl="0" marL="0" rtl="0" algn="l">
              <a:lnSpc>
                <a:spcPct val="115000"/>
              </a:lnSpc>
              <a:spcBef>
                <a:spcPts val="0"/>
              </a:spcBef>
              <a:spcAft>
                <a:spcPts val="0"/>
              </a:spcAft>
              <a:buNone/>
            </a:pPr>
            <a:r>
              <a:rPr lang="en-US"/>
              <a:t>Bu sunumun sonunda aşağıdaki konularda kapsamlı bir anlayışa sahip olacaksınız:</a:t>
            </a:r>
            <a:endParaRPr/>
          </a:p>
          <a:p>
            <a:pPr indent="-298450" lvl="0" marL="457200" rtl="0" algn="l">
              <a:lnSpc>
                <a:spcPct val="115000"/>
              </a:lnSpc>
              <a:spcBef>
                <a:spcPts val="0"/>
              </a:spcBef>
              <a:spcAft>
                <a:spcPts val="0"/>
              </a:spcAft>
              <a:buClr>
                <a:schemeClr val="dk1"/>
              </a:buClr>
              <a:buSzPts val="1100"/>
              <a:buChar char="●"/>
            </a:pPr>
            <a:r>
              <a:rPr lang="en-US"/>
              <a:t>Dil modelleri zaman içinde nasıl gelişti?</a:t>
            </a:r>
            <a:endParaRPr/>
          </a:p>
          <a:p>
            <a:pPr indent="-298450" lvl="0" marL="457200" rtl="0" algn="l">
              <a:lnSpc>
                <a:spcPct val="115000"/>
              </a:lnSpc>
              <a:spcBef>
                <a:spcPts val="0"/>
              </a:spcBef>
              <a:spcAft>
                <a:spcPts val="0"/>
              </a:spcAft>
              <a:buClr>
                <a:schemeClr val="dk1"/>
              </a:buClr>
              <a:buSzPts val="1100"/>
              <a:buChar char="●"/>
            </a:pPr>
            <a:r>
              <a:rPr lang="en-US"/>
              <a:t>Bu evrimi yönlendiren temel teknolojik yenilikler</a:t>
            </a:r>
            <a:endParaRPr/>
          </a:p>
          <a:p>
            <a:pPr indent="-298450" lvl="0" marL="457200" rtl="0" algn="l">
              <a:lnSpc>
                <a:spcPct val="115000"/>
              </a:lnSpc>
              <a:spcBef>
                <a:spcPts val="0"/>
              </a:spcBef>
              <a:spcAft>
                <a:spcPts val="0"/>
              </a:spcAft>
              <a:buClr>
                <a:schemeClr val="dk1"/>
              </a:buClr>
              <a:buSzPts val="1100"/>
              <a:buChar char="●"/>
            </a:pPr>
            <a:r>
              <a:rPr lang="en-US"/>
              <a:t>Dil modellerinin mevcut yetenekleri ve sınırlamaları</a:t>
            </a:r>
            <a:endParaRPr/>
          </a:p>
        </p:txBody>
      </p:sp>
      <p:sp>
        <p:nvSpPr>
          <p:cNvPr id="199" name="Google Shape;1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afca6cdd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Char char="-"/>
            </a:pPr>
            <a:r>
              <a:rPr lang="en-US"/>
              <a:t>1950'de Alan Turing, 'Hesaplama Makineleri ve Zeka' adlı çığır açan makalesini yayınladı. Bu makalede, şimdi Turing Testi olarak bilinen kavramı tanıttı. Turing, makinelerin insan zekasının her yönünü simüle edebileceğini savundu.</a:t>
            </a:r>
            <a:endParaRPr/>
          </a:p>
          <a:p>
            <a:pPr indent="-317500" lvl="0" marL="457200" rtl="0" algn="l">
              <a:lnSpc>
                <a:spcPct val="115000"/>
              </a:lnSpc>
              <a:spcBef>
                <a:spcPts val="0"/>
              </a:spcBef>
              <a:spcAft>
                <a:spcPts val="0"/>
              </a:spcAft>
              <a:buSzPts val="1400"/>
              <a:buChar char="-"/>
            </a:pPr>
            <a:r>
              <a:rPr lang="en-US"/>
              <a:t>Turing'in vizyonunun kilit noktalarından biri, makinelerin insanlar gibi sembolleri - kelimeleri ve cümleleri - işleyebilme potansiyeliydi. Bu fikir, doğal dil işleme ve modern dil modellerinin temelidir.</a:t>
            </a:r>
            <a:endParaRPr/>
          </a:p>
          <a:p>
            <a:pPr indent="-317500" lvl="0" marL="457200" rtl="0" algn="l">
              <a:lnSpc>
                <a:spcPct val="115000"/>
              </a:lnSpc>
              <a:spcBef>
                <a:spcPts val="0"/>
              </a:spcBef>
              <a:spcAft>
                <a:spcPts val="0"/>
              </a:spcAft>
              <a:buSzPts val="1400"/>
              <a:buChar char="-"/>
            </a:pPr>
            <a:r>
              <a:rPr lang="en-US"/>
              <a:t>Önemli bir nokta, Turing'in çalışmasının, bir makinenin zaman içinde verilerden ve deneyimlerden öğrenebileceği fikrini ilk kez ortaya koymasıydı. Bu kavram, bugün AI sistemlerini geliştirme şeklimizin özündedir.</a:t>
            </a:r>
            <a:endParaRPr/>
          </a:p>
          <a:p>
            <a:pPr indent="-317500" lvl="0" marL="457200" rtl="0" algn="l">
              <a:lnSpc>
                <a:spcPct val="115000"/>
              </a:lnSpc>
              <a:spcBef>
                <a:spcPts val="0"/>
              </a:spcBef>
              <a:spcAft>
                <a:spcPts val="0"/>
              </a:spcAft>
              <a:buSzPts val="1400"/>
              <a:buChar char="-"/>
            </a:pPr>
            <a:r>
              <a:rPr lang="en-US"/>
              <a:t>Turing'in fikirlerinin etkisi büyüktür. Onun çalışması, AI gelişimi ve bu sunumda tartışacağımız modern dil modellerinin oluşturulması için temel oluşturdu.</a:t>
            </a:r>
            <a:endParaRPr/>
          </a:p>
          <a:p>
            <a:pPr indent="0" lvl="0" marL="0" rtl="0" algn="l">
              <a:lnSpc>
                <a:spcPct val="115000"/>
              </a:lnSpc>
              <a:spcBef>
                <a:spcPts val="1200"/>
              </a:spcBef>
              <a:spcAft>
                <a:spcPts val="0"/>
              </a:spcAft>
              <a:buClr>
                <a:schemeClr val="dk1"/>
              </a:buClr>
              <a:buSzPts val="1100"/>
              <a:buFont typeface="Arial"/>
              <a:buNone/>
            </a:pPr>
            <a:r>
              <a:rPr lang="en-US"/>
              <a:t>Alt metin:</a:t>
            </a:r>
            <a:endParaRPr/>
          </a:p>
          <a:p>
            <a:pPr indent="0" lvl="0" marL="0" rtl="0" algn="l">
              <a:lnSpc>
                <a:spcPct val="115000"/>
              </a:lnSpc>
              <a:spcBef>
                <a:spcPts val="1200"/>
              </a:spcBef>
              <a:spcAft>
                <a:spcPts val="1200"/>
              </a:spcAft>
              <a:buNone/>
            </a:pPr>
            <a:r>
              <a:rPr lang="en-US"/>
              <a:t>Turing Testi'ni temsil eden futuristik bir laboratuvar ortamı. Üç kişi masada oturuyor: solda bir kadın, ortada bir erkek ve sağda bir robot. Arkalarındaki büyük ekranlarda insan vücudu, Turing Testi ile ilgili grafikler ve bilgiler görünüyor. Odanın iki yanında iki büyük insansı robot duruyor. Ortam, yapay zeka ve insan etkileşimini araştıran modern bir test ortamını andırıyor.</a:t>
            </a:r>
            <a:endParaRPr/>
          </a:p>
        </p:txBody>
      </p:sp>
      <p:sp>
        <p:nvSpPr>
          <p:cNvPr id="205" name="Google Shape;205;g2eafca6cdd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960b9925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Dil modeli, bir dilin yapısını ve kalıplarını yakalayan istatistiksel bir araçtır. Kelime dizilerinin olasılığını tahmin etmek veya insan benzeri metin üretmek için tasarlanmıştır.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Dil karmaşık bir iletişim sistemidir. Aynı kelime farklı dillerde farklı anlamlar taşıyabilir. Örneğin, 'köprü' kelimesi İspanyolcada eril, Almancada dişildir. Bu, insanların köprüleri tarif ederken kullandıkları sıfatları etkiler.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İlk dil modelleri ve NLP teknikleri kural tabanlı sistemlerdi. 1950'lerde ortaya çıkan bu sistemler, dili işlemek için dilbilimciler tarafından oluşturulan kurallara dayanıyordu. ELIZA (1966) ve SHRDLU (1970) gibi erken örnekler, basit diyaloglar yürütebiliyordu.</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İstatistiksel kural tabanlı modeller, artan hesaplama gücü ve veri miktarıyla popülerlik kazandı. N-gram modelleri gibi basit örnekler, bir sonraki kelimeyi tahmin etmek için kullanıldı.</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a:t>Bu erken yaklaşımlar, bilgisayarlı dilbilimin başlangıcını işaret etti. Hem potansiyeli hem de zorlukları göstererek, gelecekteki yeniliklere zemin hazırladı. Ancak dilin karmaşıklığını tam olarak yakalamadaki sınırlamaları, makine öğrenimi yaklaşımlarının yükselişine yol açtı.</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Alt metin: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Siyah arka plan üzerinde gri metin ile gösterilen ELIZA psikolog chatbot programının örnek bir diyaloğu. Üstte "Welcome to ELIZA" yazısı ASCII sanatıyla gösterilmiş. Altında ELIZA'nın kısa bir tanımı ve tarihçesi verilmiş. Ardından, kullanıcı ve ELIZA arasında geçen bir konuşma örneği yer alıyor. Diyalog, ELIZA'nın bir psikoterapist gibi davranarak kullanıcının sorunlarını anlamaya çalıştığını gösteriyor. Konuşma, kullanıcının erkekler hakkındaki şikayetleri ve depresyon konuları etrafında dönüyor. ELIZA'nın yanıtları, kullanıcının ifadelerini yeniden düzenleyerek veya onlara sorular sorarak oluşturulmuş basit cümlelerden oluşuyor.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212" name="Google Shape;212;g2e960b9925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960b9925b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1990'lara ve 2000'lerin başına doğru ilerlerken, dil modelleme yaklaşımında önemli bir değişim görüyoruz. Bu dönem, modellerin verilerden kalıpları daha etkili bir şekilde öğrenmesine olanak tanıyan makine öğrenimi tekniklerinin yükselişiyle karakterize ediliyor. 2 önemli gelişme: N-gram modelleri ve Gizli Markov Modelleri.</a:t>
            </a:r>
            <a:endParaRPr/>
          </a:p>
          <a:p>
            <a:pPr indent="0" lvl="0" marL="0" rtl="0" algn="l">
              <a:lnSpc>
                <a:spcPct val="115000"/>
              </a:lnSpc>
              <a:spcBef>
                <a:spcPts val="0"/>
              </a:spcBef>
              <a:spcAft>
                <a:spcPts val="0"/>
              </a:spcAft>
              <a:buClr>
                <a:schemeClr val="dk1"/>
              </a:buClr>
              <a:buSzPts val="1100"/>
              <a:buFont typeface="Arial"/>
              <a:buNone/>
            </a:pPr>
            <a:r>
              <a:rPr lang="en-US"/>
              <a:t>N-gram modelleri, Markov varsayımına dayanan bir tür olasılıksal dil modelidir.</a:t>
            </a:r>
            <a:endParaRPr/>
          </a:p>
          <a:p>
            <a:pPr indent="0" lvl="0" marL="0" rtl="0" algn="l">
              <a:lnSpc>
                <a:spcPct val="115000"/>
              </a:lnSpc>
              <a:spcBef>
                <a:spcPts val="0"/>
              </a:spcBef>
              <a:spcAft>
                <a:spcPts val="0"/>
              </a:spcAft>
              <a:buClr>
                <a:schemeClr val="dk1"/>
              </a:buClr>
              <a:buSzPts val="1100"/>
              <a:buFont typeface="Arial"/>
              <a:buNone/>
            </a:pPr>
            <a:r>
              <a:rPr lang="en-US"/>
              <a:t>Önceki n-1 kelimeye dayanarak bir kelimenin olasılığını tahmin ederler.</a:t>
            </a:r>
            <a:endParaRPr/>
          </a:p>
          <a:p>
            <a:pPr indent="0" lvl="0" marL="0" rtl="0" algn="l">
              <a:lnSpc>
                <a:spcPct val="115000"/>
              </a:lnSpc>
              <a:spcBef>
                <a:spcPts val="0"/>
              </a:spcBef>
              <a:spcAft>
                <a:spcPts val="0"/>
              </a:spcAft>
              <a:buClr>
                <a:schemeClr val="dk1"/>
              </a:buClr>
              <a:buSzPts val="1100"/>
              <a:buFont typeface="Arial"/>
              <a:buNone/>
            </a:pPr>
            <a:r>
              <a:rPr lang="en-US"/>
              <a:t>Türler:</a:t>
            </a:r>
            <a:endParaRPr/>
          </a:p>
          <a:p>
            <a:pPr indent="0" lvl="0" marL="0" rtl="0" algn="l">
              <a:lnSpc>
                <a:spcPct val="115000"/>
              </a:lnSpc>
              <a:spcBef>
                <a:spcPts val="0"/>
              </a:spcBef>
              <a:spcAft>
                <a:spcPts val="0"/>
              </a:spcAft>
              <a:buClr>
                <a:schemeClr val="dk1"/>
              </a:buClr>
              <a:buSzPts val="1100"/>
              <a:buFont typeface="Arial"/>
              <a:buNone/>
            </a:pPr>
            <a:r>
              <a:rPr lang="en-US"/>
              <a:t>Unigram: Her kelimeyi bağımsız olarak ele alır</a:t>
            </a:r>
            <a:endParaRPr/>
          </a:p>
          <a:p>
            <a:pPr indent="0" lvl="0" marL="0" rtl="0" algn="l">
              <a:lnSpc>
                <a:spcPct val="115000"/>
              </a:lnSpc>
              <a:spcBef>
                <a:spcPts val="0"/>
              </a:spcBef>
              <a:spcAft>
                <a:spcPts val="0"/>
              </a:spcAft>
              <a:buClr>
                <a:schemeClr val="dk1"/>
              </a:buClr>
              <a:buSzPts val="1100"/>
              <a:buFont typeface="Arial"/>
              <a:buNone/>
            </a:pPr>
            <a:r>
              <a:rPr lang="en-US"/>
              <a:t>Bigram: Bir önceki kelimeyi dikkate alır</a:t>
            </a:r>
            <a:endParaRPr/>
          </a:p>
          <a:p>
            <a:pPr indent="0" lvl="0" marL="0" rtl="0" algn="l">
              <a:lnSpc>
                <a:spcPct val="115000"/>
              </a:lnSpc>
              <a:spcBef>
                <a:spcPts val="0"/>
              </a:spcBef>
              <a:spcAft>
                <a:spcPts val="0"/>
              </a:spcAft>
              <a:buClr>
                <a:schemeClr val="dk1"/>
              </a:buClr>
              <a:buSzPts val="1100"/>
              <a:buFont typeface="Arial"/>
              <a:buNone/>
            </a:pPr>
            <a:r>
              <a:rPr lang="en-US"/>
              <a:t>Trigram: Önceki iki kelimeyi dikkate alır</a:t>
            </a:r>
            <a:endParaRPr/>
          </a:p>
          <a:p>
            <a:pPr indent="0" lvl="0" marL="0" rtl="0" algn="l">
              <a:lnSpc>
                <a:spcPct val="115000"/>
              </a:lnSpc>
              <a:spcBef>
                <a:spcPts val="0"/>
              </a:spcBef>
              <a:spcAft>
                <a:spcPts val="0"/>
              </a:spcAft>
              <a:buClr>
                <a:schemeClr val="dk1"/>
              </a:buClr>
              <a:buSzPts val="1100"/>
              <a:buFont typeface="Arial"/>
              <a:buNone/>
            </a:pPr>
            <a:r>
              <a:rPr lang="en-US"/>
              <a:t>Avantajları:</a:t>
            </a:r>
            <a:endParaRPr/>
          </a:p>
          <a:p>
            <a:pPr indent="0" lvl="0" marL="0" rtl="0" algn="l">
              <a:lnSpc>
                <a:spcPct val="115000"/>
              </a:lnSpc>
              <a:spcBef>
                <a:spcPts val="0"/>
              </a:spcBef>
              <a:spcAft>
                <a:spcPts val="0"/>
              </a:spcAft>
              <a:buClr>
                <a:schemeClr val="dk1"/>
              </a:buClr>
              <a:buSzPts val="1100"/>
              <a:buFont typeface="Arial"/>
              <a:buNone/>
            </a:pPr>
            <a:r>
              <a:rPr lang="en-US"/>
              <a:t>Uygulaması basit ve hesaplama açısından verimli</a:t>
            </a:r>
            <a:endParaRPr/>
          </a:p>
          <a:p>
            <a:pPr indent="0" lvl="0" marL="0" rtl="0" algn="l">
              <a:lnSpc>
                <a:spcPct val="115000"/>
              </a:lnSpc>
              <a:spcBef>
                <a:spcPts val="0"/>
              </a:spcBef>
              <a:spcAft>
                <a:spcPts val="0"/>
              </a:spcAft>
              <a:buClr>
                <a:schemeClr val="dk1"/>
              </a:buClr>
              <a:buSzPts val="1100"/>
              <a:buFont typeface="Arial"/>
              <a:buNone/>
            </a:pPr>
            <a:r>
              <a:rPr lang="en-US"/>
              <a:t>Konuşma tanıma ve makine çevirisi gibi birçok görev için etkilidir</a:t>
            </a:r>
            <a:endParaRPr/>
          </a:p>
          <a:p>
            <a:pPr indent="0" lvl="0" marL="0" rtl="0" algn="l">
              <a:lnSpc>
                <a:spcPct val="115000"/>
              </a:lnSpc>
              <a:spcBef>
                <a:spcPts val="0"/>
              </a:spcBef>
              <a:spcAft>
                <a:spcPts val="0"/>
              </a:spcAft>
              <a:buClr>
                <a:schemeClr val="dk1"/>
              </a:buClr>
              <a:buSzPts val="1100"/>
              <a:buFont typeface="Arial"/>
              <a:buNone/>
            </a:pPr>
            <a:r>
              <a:rPr lang="en-US"/>
              <a:t>Sınırlamalar:</a:t>
            </a:r>
            <a:endParaRPr/>
          </a:p>
          <a:p>
            <a:pPr indent="0" lvl="0" marL="0" rtl="0" algn="l">
              <a:lnSpc>
                <a:spcPct val="115000"/>
              </a:lnSpc>
              <a:spcBef>
                <a:spcPts val="0"/>
              </a:spcBef>
              <a:spcAft>
                <a:spcPts val="0"/>
              </a:spcAft>
              <a:buClr>
                <a:schemeClr val="dk1"/>
              </a:buClr>
              <a:buSzPts val="1100"/>
              <a:buFont typeface="Arial"/>
              <a:buNone/>
            </a:pPr>
            <a:r>
              <a:rPr lang="en-US"/>
              <a:t>Sınırlı bağlam: Uzun vadeli bağımlılıklar yakalanamıyor</a:t>
            </a:r>
            <a:endParaRPr/>
          </a:p>
          <a:p>
            <a:pPr indent="0" lvl="0" marL="0" rtl="0" algn="l">
              <a:lnSpc>
                <a:spcPct val="115000"/>
              </a:lnSpc>
              <a:spcBef>
                <a:spcPts val="0"/>
              </a:spcBef>
              <a:spcAft>
                <a:spcPts val="0"/>
              </a:spcAft>
              <a:buClr>
                <a:schemeClr val="dk1"/>
              </a:buClr>
              <a:buSzPts val="1100"/>
              <a:buFont typeface="Arial"/>
              <a:buNone/>
            </a:pPr>
            <a:r>
              <a:rPr lang="en-US"/>
              <a:t>Veri seyrekliği: Nadir görülen n-gramların olasılıkları güvenilir olmayabilir.</a:t>
            </a:r>
            <a:endParaRPr/>
          </a:p>
          <a:p>
            <a:pPr indent="0" lvl="0" marL="0" rtl="0" algn="l">
              <a:lnSpc>
                <a:spcPct val="115000"/>
              </a:lnSpc>
              <a:spcBef>
                <a:spcPts val="0"/>
              </a:spcBef>
              <a:spcAft>
                <a:spcPts val="0"/>
              </a:spcAft>
              <a:buClr>
                <a:schemeClr val="dk1"/>
              </a:buClr>
              <a:buSzPts val="1100"/>
              <a:buFont typeface="Arial"/>
              <a:buNone/>
            </a:pPr>
            <a:r>
              <a:rPr lang="en-US"/>
              <a:t>N-gram modeli “cat” ve “kitten” kelimelerinin ilişkilerini kaçırıyor çünkü bu bir atom modeli: her kelime, diğer tüm kelimelerden farklı, iç yapısı olmayan bir atomdur.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HMM'ler, modellenen sistemin gözlemlenmemiş (gizli) durumları olan bir Markov süreci olduğunu varsayan istatistiksel modellerdir.</a:t>
            </a:r>
            <a:endParaRPr/>
          </a:p>
          <a:p>
            <a:pPr indent="0" lvl="0" marL="0" rtl="0" algn="l">
              <a:lnSpc>
                <a:spcPct val="115000"/>
              </a:lnSpc>
              <a:spcBef>
                <a:spcPts val="0"/>
              </a:spcBef>
              <a:spcAft>
                <a:spcPts val="0"/>
              </a:spcAft>
              <a:buClr>
                <a:schemeClr val="dk1"/>
              </a:buClr>
              <a:buSzPts val="1100"/>
              <a:buFont typeface="Arial"/>
              <a:buNone/>
            </a:pPr>
            <a:r>
              <a:rPr lang="en-US"/>
              <a:t>Bir dizi gizli durum tarafından üretilen bir dizi gözlemin olasılığını modellerler.</a:t>
            </a:r>
            <a:endParaRPr/>
          </a:p>
          <a:p>
            <a:pPr indent="0" lvl="0" marL="0" rtl="0" algn="l">
              <a:lnSpc>
                <a:spcPct val="115000"/>
              </a:lnSpc>
              <a:spcBef>
                <a:spcPts val="0"/>
              </a:spcBef>
              <a:spcAft>
                <a:spcPts val="0"/>
              </a:spcAft>
              <a:buClr>
                <a:schemeClr val="dk1"/>
              </a:buClr>
              <a:buSzPts val="1100"/>
              <a:buFont typeface="Arial"/>
              <a:buNone/>
            </a:pPr>
            <a:r>
              <a:rPr lang="en-US"/>
              <a:t>Anahtar bileşenler:</a:t>
            </a:r>
            <a:endParaRPr/>
          </a:p>
          <a:p>
            <a:pPr indent="0" lvl="0" marL="0" rtl="0" algn="l">
              <a:lnSpc>
                <a:spcPct val="115000"/>
              </a:lnSpc>
              <a:spcBef>
                <a:spcPts val="0"/>
              </a:spcBef>
              <a:spcAft>
                <a:spcPts val="0"/>
              </a:spcAft>
              <a:buClr>
                <a:schemeClr val="dk1"/>
              </a:buClr>
              <a:buSzPts val="1100"/>
              <a:buFont typeface="Arial"/>
              <a:buNone/>
            </a:pPr>
            <a:r>
              <a:rPr lang="en-US"/>
              <a:t>Gizli Durumlar: Sistemin altında yatan, gözlemlenemeyen durumlar</a:t>
            </a:r>
            <a:endParaRPr/>
          </a:p>
          <a:p>
            <a:pPr indent="0" lvl="0" marL="0" rtl="0" algn="l">
              <a:lnSpc>
                <a:spcPct val="115000"/>
              </a:lnSpc>
              <a:spcBef>
                <a:spcPts val="0"/>
              </a:spcBef>
              <a:spcAft>
                <a:spcPts val="0"/>
              </a:spcAft>
              <a:buClr>
                <a:schemeClr val="dk1"/>
              </a:buClr>
              <a:buSzPts val="1100"/>
              <a:buFont typeface="Arial"/>
              <a:buNone/>
            </a:pPr>
            <a:r>
              <a:rPr lang="en-US"/>
              <a:t>Gözlemlenen Durumlar: Sistemin görünür çıktısı</a:t>
            </a:r>
            <a:endParaRPr/>
          </a:p>
          <a:p>
            <a:pPr indent="0" lvl="0" marL="0" rtl="0" algn="l">
              <a:lnSpc>
                <a:spcPct val="115000"/>
              </a:lnSpc>
              <a:spcBef>
                <a:spcPts val="0"/>
              </a:spcBef>
              <a:spcAft>
                <a:spcPts val="0"/>
              </a:spcAft>
              <a:buClr>
                <a:schemeClr val="dk1"/>
              </a:buClr>
              <a:buSzPts val="1100"/>
              <a:buFont typeface="Arial"/>
              <a:buNone/>
            </a:pPr>
            <a:r>
              <a:rPr lang="en-US"/>
              <a:t>Geçiş Olasılıkları: Gizli durumlar arasında hareket etme olasılıkları</a:t>
            </a:r>
            <a:endParaRPr/>
          </a:p>
          <a:p>
            <a:pPr indent="0" lvl="0" marL="0" rtl="0" algn="l">
              <a:lnSpc>
                <a:spcPct val="115000"/>
              </a:lnSpc>
              <a:spcBef>
                <a:spcPts val="0"/>
              </a:spcBef>
              <a:spcAft>
                <a:spcPts val="0"/>
              </a:spcAft>
              <a:buClr>
                <a:schemeClr val="dk1"/>
              </a:buClr>
              <a:buSzPts val="1100"/>
              <a:buFont typeface="Arial"/>
              <a:buNone/>
            </a:pPr>
            <a:r>
              <a:rPr lang="en-US"/>
              <a:t>Emisyon Olasılıkları: Gizli bir durum verildiğinde gözlemlenen bir durumun olasılıkları</a:t>
            </a:r>
            <a:endParaRPr/>
          </a:p>
          <a:p>
            <a:pPr indent="0" lvl="0" marL="0" rtl="0" algn="l">
              <a:lnSpc>
                <a:spcPct val="115000"/>
              </a:lnSpc>
              <a:spcBef>
                <a:spcPts val="0"/>
              </a:spcBef>
              <a:spcAft>
                <a:spcPts val="0"/>
              </a:spcAft>
              <a:buClr>
                <a:schemeClr val="dk1"/>
              </a:buClr>
              <a:buSzPts val="1100"/>
              <a:buFont typeface="Arial"/>
              <a:buNone/>
            </a:pPr>
            <a:r>
              <a:rPr lang="en-US"/>
              <a:t>NLP'deki uygulamalar:</a:t>
            </a:r>
            <a:endParaRPr/>
          </a:p>
          <a:p>
            <a:pPr indent="0" lvl="0" marL="0" rtl="0" algn="l">
              <a:lnSpc>
                <a:spcPct val="115000"/>
              </a:lnSpc>
              <a:spcBef>
                <a:spcPts val="0"/>
              </a:spcBef>
              <a:spcAft>
                <a:spcPts val="0"/>
              </a:spcAft>
              <a:buClr>
                <a:schemeClr val="dk1"/>
              </a:buClr>
              <a:buSzPts val="1100"/>
              <a:buFont typeface="Arial"/>
              <a:buNone/>
            </a:pPr>
            <a:r>
              <a:rPr lang="en-US"/>
              <a:t>Konuşma Bölümü Etiketleme: Kelimeler gözlemlenen durumlardır, POS etiketleri ise gizli durumlardır</a:t>
            </a:r>
            <a:endParaRPr/>
          </a:p>
          <a:p>
            <a:pPr indent="0" lvl="0" marL="0" rtl="0" algn="l">
              <a:lnSpc>
                <a:spcPct val="115000"/>
              </a:lnSpc>
              <a:spcBef>
                <a:spcPts val="0"/>
              </a:spcBef>
              <a:spcAft>
                <a:spcPts val="0"/>
              </a:spcAft>
              <a:buClr>
                <a:schemeClr val="dk1"/>
              </a:buClr>
              <a:buSzPts val="1100"/>
              <a:buFont typeface="Arial"/>
              <a:buNone/>
            </a:pPr>
            <a:r>
              <a:rPr lang="en-US"/>
              <a:t>Konuşma Tanıma: Ses sinyalleri gözlemlenen durumlardır, ses birimleri ise gizli durumlardır</a:t>
            </a:r>
            <a:endParaRPr/>
          </a:p>
          <a:p>
            <a:pPr indent="0" lvl="0" marL="0" rtl="0" algn="l">
              <a:lnSpc>
                <a:spcPct val="115000"/>
              </a:lnSpc>
              <a:spcBef>
                <a:spcPts val="0"/>
              </a:spcBef>
              <a:spcAft>
                <a:spcPts val="0"/>
              </a:spcAft>
              <a:buClr>
                <a:schemeClr val="dk1"/>
              </a:buClr>
              <a:buSzPts val="1100"/>
              <a:buFont typeface="Arial"/>
              <a:buNone/>
            </a:pPr>
            <a:r>
              <a:rPr lang="en-US"/>
              <a:t>Avantajları:</a:t>
            </a:r>
            <a:endParaRPr/>
          </a:p>
          <a:p>
            <a:pPr indent="0" lvl="0" marL="0" rtl="0" algn="l">
              <a:lnSpc>
                <a:spcPct val="115000"/>
              </a:lnSpc>
              <a:spcBef>
                <a:spcPts val="0"/>
              </a:spcBef>
              <a:spcAft>
                <a:spcPts val="0"/>
              </a:spcAft>
              <a:buClr>
                <a:schemeClr val="dk1"/>
              </a:buClr>
              <a:buSzPts val="1100"/>
              <a:buFont typeface="Arial"/>
              <a:buNone/>
            </a:pPr>
            <a:r>
              <a:rPr lang="en-US"/>
              <a:t>Sıralı verileri etkili bir şekilde modelleyebilir</a:t>
            </a:r>
            <a:endParaRPr/>
          </a:p>
          <a:p>
            <a:pPr indent="0" lvl="0" marL="0" rtl="0" algn="l">
              <a:lnSpc>
                <a:spcPct val="115000"/>
              </a:lnSpc>
              <a:spcBef>
                <a:spcPts val="0"/>
              </a:spcBef>
              <a:spcAft>
                <a:spcPts val="0"/>
              </a:spcAft>
              <a:buClr>
                <a:schemeClr val="dk1"/>
              </a:buClr>
              <a:buSzPts val="1100"/>
              <a:buFont typeface="Arial"/>
              <a:buNone/>
            </a:pPr>
            <a:r>
              <a:rPr lang="en-US"/>
              <a:t>Belirsizlik veya belirsizlik içeren görevler için kullanışlıdır</a:t>
            </a:r>
            <a:endParaRPr/>
          </a:p>
          <a:p>
            <a:pPr indent="0" lvl="0" marL="0" rtl="0" algn="l">
              <a:lnSpc>
                <a:spcPct val="115000"/>
              </a:lnSpc>
              <a:spcBef>
                <a:spcPts val="0"/>
              </a:spcBef>
              <a:spcAft>
                <a:spcPts val="0"/>
              </a:spcAft>
              <a:buClr>
                <a:schemeClr val="dk1"/>
              </a:buClr>
              <a:buSzPts val="1100"/>
              <a:buFont typeface="Arial"/>
              <a:buNone/>
            </a:pPr>
            <a:r>
              <a:rPr lang="en-US"/>
              <a:t>Sınırlamalar:</a:t>
            </a:r>
            <a:endParaRPr/>
          </a:p>
          <a:p>
            <a:pPr indent="0" lvl="0" marL="0" rtl="0" algn="l">
              <a:lnSpc>
                <a:spcPct val="115000"/>
              </a:lnSpc>
              <a:spcBef>
                <a:spcPts val="0"/>
              </a:spcBef>
              <a:spcAft>
                <a:spcPts val="0"/>
              </a:spcAft>
              <a:buClr>
                <a:schemeClr val="dk1"/>
              </a:buClr>
              <a:buSzPts val="1100"/>
              <a:buFont typeface="Arial"/>
              <a:buNone/>
            </a:pPr>
            <a:r>
              <a:rPr lang="en-US"/>
              <a:t>Gözlemler arasında bağımsızlığı varsayar</a:t>
            </a:r>
            <a:endParaRPr/>
          </a:p>
          <a:p>
            <a:pPr indent="0" lvl="0" marL="0" rtl="0" algn="l">
              <a:lnSpc>
                <a:spcPct val="115000"/>
              </a:lnSpc>
              <a:spcBef>
                <a:spcPts val="0"/>
              </a:spcBef>
              <a:spcAft>
                <a:spcPts val="0"/>
              </a:spcAft>
              <a:buClr>
                <a:schemeClr val="dk1"/>
              </a:buClr>
              <a:buSzPts val="1100"/>
              <a:buFont typeface="Arial"/>
              <a:buNone/>
            </a:pPr>
            <a:r>
              <a:rPr lang="en-US"/>
              <a:t>Karmaşık, uzun vadeli bağımlılıkları yakalama konusunda sınırlı</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Dil İşleme Üzerindeki Etkisi:</a:t>
            </a:r>
            <a:endParaRPr/>
          </a:p>
          <a:p>
            <a:pPr indent="0" lvl="0" marL="0" rtl="0" algn="l">
              <a:lnSpc>
                <a:spcPct val="115000"/>
              </a:lnSpc>
              <a:spcBef>
                <a:spcPts val="0"/>
              </a:spcBef>
              <a:spcAft>
                <a:spcPts val="0"/>
              </a:spcAft>
              <a:buClr>
                <a:schemeClr val="dk1"/>
              </a:buClr>
              <a:buSzPts val="1100"/>
              <a:buFont typeface="Arial"/>
              <a:buNone/>
            </a:pPr>
            <a:r>
              <a:rPr lang="en-US"/>
              <a:t>Geliştirilmiş Performans: Bu modeller, birçok görevde daha önceki kural tabanlı sistemlerden önemli ölçüde daha iyi performans gösterdi.</a:t>
            </a:r>
            <a:endParaRPr/>
          </a:p>
          <a:p>
            <a:pPr indent="0" lvl="0" marL="0" rtl="0" algn="l">
              <a:lnSpc>
                <a:spcPct val="115000"/>
              </a:lnSpc>
              <a:spcBef>
                <a:spcPts val="0"/>
              </a:spcBef>
              <a:spcAft>
                <a:spcPts val="0"/>
              </a:spcAft>
              <a:buClr>
                <a:schemeClr val="dk1"/>
              </a:buClr>
              <a:buSzPts val="1100"/>
              <a:buFont typeface="Arial"/>
              <a:buNone/>
            </a:pPr>
            <a:r>
              <a:rPr lang="en-US"/>
              <a:t>Veriye Dayalı Yaklaşım: Odak noktası elle hazırlanmış kurallardan büyük veri kümelerinden öğrenmeye kaydırıldı.</a:t>
            </a:r>
            <a:endParaRPr/>
          </a:p>
          <a:p>
            <a:pPr indent="0" lvl="0" marL="0" rtl="0" algn="l">
              <a:lnSpc>
                <a:spcPct val="115000"/>
              </a:lnSpc>
              <a:spcBef>
                <a:spcPts val="0"/>
              </a:spcBef>
              <a:spcAft>
                <a:spcPts val="0"/>
              </a:spcAft>
              <a:buClr>
                <a:schemeClr val="dk1"/>
              </a:buClr>
              <a:buSzPts val="1100"/>
              <a:buFont typeface="Arial"/>
              <a:buNone/>
            </a:pPr>
            <a:r>
              <a:rPr lang="en-US"/>
              <a:t>Ölçeklenebilirlik: Uygun eğitim verileriyle çeşitli dillere ve alanlara uygulanabilir.</a:t>
            </a:r>
            <a:endParaRPr/>
          </a:p>
          <a:p>
            <a:pPr indent="0" lvl="0" marL="0" rtl="0" algn="l">
              <a:lnSpc>
                <a:spcPct val="115000"/>
              </a:lnSpc>
              <a:spcBef>
                <a:spcPts val="0"/>
              </a:spcBef>
              <a:spcAft>
                <a:spcPts val="0"/>
              </a:spcAft>
              <a:buClr>
                <a:schemeClr val="dk1"/>
              </a:buClr>
              <a:buSzPts val="1100"/>
              <a:buFont typeface="Arial"/>
              <a:buNone/>
            </a:pPr>
            <a:r>
              <a:rPr lang="en-US"/>
              <a:t>Gelecekteki Çalışmaların Temeli: Bu modellerden gelen pek çok ilke (olasılığın kullanımı ve sıralı modelleme gibi) gelecekteki gelişmeleri etkileyecektir.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Sinir Ağlarına Geçiş: Bu makine öğrenimi yaklaşımları önemli bir gelişme gösterirken, hâlâ uzun vadeli bağımlılıklarla mücadele ediyor ve kapsamlı özellik mühendisliği gerektiriyordu. Bu, bir sonraki büyük devrimin yolunu açtı: Bir sonraki slaytta inceleyeceğimiz, sinir ağlarının dil işlemeye dahil edilmesi.</a:t>
            </a:r>
            <a:endParaRPr/>
          </a:p>
          <a:p>
            <a:pPr indent="0" lvl="0" marL="0" rtl="0" algn="l">
              <a:spcBef>
                <a:spcPts val="0"/>
              </a:spcBef>
              <a:spcAft>
                <a:spcPts val="0"/>
              </a:spcAft>
              <a:buNone/>
            </a:pPr>
            <a:r>
              <a:t/>
            </a:r>
            <a:endParaRPr/>
          </a:p>
        </p:txBody>
      </p:sp>
      <p:sp>
        <p:nvSpPr>
          <p:cNvPr id="219" name="Google Shape;219;g2e960b9925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960b9925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2000'lerin başında, NLP alanında önemli bir dönüm noktasına geldik: Sinir ağlarının yükselişi. Bu dönemde, özellikle İleri Beslemeli Sinir Ağları ön plana çıktı.</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İleri Beslemeli Sinir Ağları, giriş katmanı, bir veya daha fazla gizli katman ve çıkış katmanından oluşur. Bu yapı, girdiyi çıktıya bir dizi doğrusal olmayan dönüşüm yoluyla eşler.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Bu ağların NLP'deki erken uygulamaları arasında dil modellemesi ve belge sınıflandırma yer alır. Örneğin, bir cümlede bir sonraki kelimeyi tahmin etmek veya bir metni önceden belirlenmiş kategorilere ayırmak gibi.</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İleri Beslemeli Ağların avantajları arasında, verideki karmaşık, doğrusal olmayan ilişkileri öğrenebilmeleri ve manuel özellik mühendisliğine olan ihtiyacı azaltmaları sayılabilir.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Ancak, bu ağların da sınırlamaları vardır. Sabit giriş boyutu ve sıralı veriyi işlemede doğal bir yöntemlerinin olmaması bunlardan bazılarıdır.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Bu sınırlamalar, daha sonra Tekrarlayan Sinir Ağları (RNN'ler) gibi daha gelişmiş modellerin ortaya çıkmasına yol açtı. RNN'ler, sıralı veriyi işlemede daha yetenekli olduklarından, özellikle dil modellemesinde büyük ilerleme sağladı.</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İleri Beslemeli Ağlar, günümüzde hala birçok NLP görevinde kullanılmaktadır. Örneğin, duygu analizi, spam tespiti ve metin özetleme gibi alanlarda etkili sonuçlar vermektedir. Ancak, dil modellemesi gibi daha karmaşık görevlerde yerini daha gelişmiş modellere bırakmıştır.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Alt Metin:</a:t>
            </a:r>
            <a:br>
              <a:rPr lang="en-US"/>
            </a:br>
            <a:r>
              <a:rPr lang="en-US"/>
              <a:t>Görüntü, İleri Beslemeli Sinir Ağının (FFNN) bir diyagramıdır. Dört katmandan oluşur: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1. Giriş Katmanı:</a:t>
            </a:r>
            <a:endParaRPr/>
          </a:p>
          <a:p>
            <a:pPr indent="0" lvl="0" marL="0" rtl="0" algn="l">
              <a:lnSpc>
                <a:spcPct val="115000"/>
              </a:lnSpc>
              <a:spcBef>
                <a:spcPts val="0"/>
              </a:spcBef>
              <a:spcAft>
                <a:spcPts val="0"/>
              </a:spcAft>
              <a:buClr>
                <a:schemeClr val="dk1"/>
              </a:buClr>
              <a:buSzPts val="1100"/>
              <a:buFont typeface="Arial"/>
              <a:buNone/>
            </a:pPr>
            <a:r>
              <a:rPr lang="en-US"/>
              <a:t> - Giriş katmanında X, Y ve Z etiketli üç düğüm bulunur.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2. Gizli Katman #1:</a:t>
            </a:r>
            <a:endParaRPr/>
          </a:p>
          <a:p>
            <a:pPr indent="0" lvl="0" marL="0" rtl="0" algn="l">
              <a:lnSpc>
                <a:spcPct val="115000"/>
              </a:lnSpc>
              <a:spcBef>
                <a:spcPts val="0"/>
              </a:spcBef>
              <a:spcAft>
                <a:spcPts val="0"/>
              </a:spcAft>
              <a:buClr>
                <a:schemeClr val="dk1"/>
              </a:buClr>
              <a:buSzPts val="1100"/>
              <a:buFont typeface="Arial"/>
              <a:buNone/>
            </a:pPr>
            <a:r>
              <a:rPr lang="en-US"/>
              <a:t> - İlk gizli katman dört düğüm içerir.</a:t>
            </a:r>
            <a:endParaRPr/>
          </a:p>
          <a:p>
            <a:pPr indent="0" lvl="0" marL="0" rtl="0" algn="l">
              <a:lnSpc>
                <a:spcPct val="115000"/>
              </a:lnSpc>
              <a:spcBef>
                <a:spcPts val="0"/>
              </a:spcBef>
              <a:spcAft>
                <a:spcPts val="0"/>
              </a:spcAft>
              <a:buClr>
                <a:schemeClr val="dk1"/>
              </a:buClr>
              <a:buSzPts val="1100"/>
              <a:buFont typeface="Arial"/>
              <a:buNone/>
            </a:pPr>
            <a:r>
              <a:rPr lang="en-US"/>
              <a:t> - Giriş katmanındaki her düğüm, bu gizli katmandaki her düğüme bağlıdır.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3. Gizli Katman #2:</a:t>
            </a:r>
            <a:endParaRPr/>
          </a:p>
          <a:p>
            <a:pPr indent="0" lvl="0" marL="0" rtl="0" algn="l">
              <a:lnSpc>
                <a:spcPct val="115000"/>
              </a:lnSpc>
              <a:spcBef>
                <a:spcPts val="0"/>
              </a:spcBef>
              <a:spcAft>
                <a:spcPts val="0"/>
              </a:spcAft>
              <a:buClr>
                <a:schemeClr val="dk1"/>
              </a:buClr>
              <a:buSzPts val="1100"/>
              <a:buFont typeface="Arial"/>
              <a:buNone/>
            </a:pPr>
            <a:r>
              <a:rPr lang="en-US"/>
              <a:t> - İkinci gizli katman da dört düğüm içerir.</a:t>
            </a:r>
            <a:endParaRPr/>
          </a:p>
          <a:p>
            <a:pPr indent="0" lvl="0" marL="0" rtl="0" algn="l">
              <a:lnSpc>
                <a:spcPct val="115000"/>
              </a:lnSpc>
              <a:spcBef>
                <a:spcPts val="0"/>
              </a:spcBef>
              <a:spcAft>
                <a:spcPts val="0"/>
              </a:spcAft>
              <a:buClr>
                <a:schemeClr val="dk1"/>
              </a:buClr>
              <a:buSzPts val="1100"/>
              <a:buFont typeface="Arial"/>
              <a:buNone/>
            </a:pPr>
            <a:r>
              <a:rPr lang="en-US"/>
              <a:t> - Birinci gizli katmandaki her düğüm, bu gizli katmandaki her düğüme bağlıdır.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4. Çıktı Katmanı:</a:t>
            </a:r>
            <a:endParaRPr/>
          </a:p>
          <a:p>
            <a:pPr indent="0" lvl="0" marL="0" rtl="0" algn="l">
              <a:lnSpc>
                <a:spcPct val="115000"/>
              </a:lnSpc>
              <a:spcBef>
                <a:spcPts val="0"/>
              </a:spcBef>
              <a:spcAft>
                <a:spcPts val="0"/>
              </a:spcAft>
              <a:buClr>
                <a:schemeClr val="dk1"/>
              </a:buClr>
              <a:buSzPts val="1100"/>
              <a:buFont typeface="Arial"/>
              <a:buNone/>
            </a:pPr>
            <a:r>
              <a:rPr lang="en-US"/>
              <a:t> - Çıkış katmanında EC etiketli tek bir düğüm bulunur.</a:t>
            </a:r>
            <a:endParaRPr/>
          </a:p>
          <a:p>
            <a:pPr indent="0" lvl="0" marL="0" rtl="0" algn="l">
              <a:lnSpc>
                <a:spcPct val="115000"/>
              </a:lnSpc>
              <a:spcBef>
                <a:spcPts val="0"/>
              </a:spcBef>
              <a:spcAft>
                <a:spcPts val="0"/>
              </a:spcAft>
              <a:buClr>
                <a:schemeClr val="dk1"/>
              </a:buClr>
              <a:buSzPts val="1100"/>
              <a:buFont typeface="Arial"/>
              <a:buNone/>
            </a:pPr>
            <a:r>
              <a:rPr lang="en-US"/>
              <a:t> - İkinci gizli katmandaki her düğüm çıkış düğümüne bağlanır.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Bu </a:t>
            </a:r>
            <a:r>
              <a:rPr lang="en-US"/>
              <a:t>FFNN </a:t>
            </a:r>
            <a:r>
              <a:rPr lang="en-US"/>
              <a:t>yapısı, her katmanın düğümlerinin sonraki katmanın düğümlerine tamamen bağlı olduğu ve önceki katmanlara geri dönen herhangi bir geri bildirim veya bağlantının olmadığı, ileri beslemeli sinir ağlarının tipik mimarisini göstermektedir.</a:t>
            </a:r>
            <a:endParaRPr/>
          </a:p>
          <a:p>
            <a:pPr indent="0" lvl="0" marL="0" rtl="0" algn="l">
              <a:spcBef>
                <a:spcPts val="0"/>
              </a:spcBef>
              <a:spcAft>
                <a:spcPts val="0"/>
              </a:spcAft>
              <a:buNone/>
            </a:pPr>
            <a:r>
              <a:t/>
            </a:r>
            <a:endParaRPr/>
          </a:p>
        </p:txBody>
      </p:sp>
      <p:sp>
        <p:nvSpPr>
          <p:cNvPr id="225" name="Google Shape;225;g2e960b9925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abe664df2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US"/>
              <a:t>Yapı: İleri beslemeli ağlara benzer, ancak geri döngülü bağlantılara sahiptir</a:t>
            </a:r>
            <a:endParaRPr/>
          </a:p>
          <a:p>
            <a:pPr indent="-298450" lvl="0" marL="457200" rtl="0" algn="l">
              <a:lnSpc>
                <a:spcPct val="115000"/>
              </a:lnSpc>
              <a:spcBef>
                <a:spcPts val="0"/>
              </a:spcBef>
              <a:spcAft>
                <a:spcPts val="0"/>
              </a:spcAft>
              <a:buClr>
                <a:schemeClr val="dk1"/>
              </a:buClr>
              <a:buSzPts val="1100"/>
              <a:buChar char="●"/>
            </a:pPr>
            <a:r>
              <a:rPr lang="en-US"/>
              <a:t>Anahtar özellik: Dahili durumu (bellek) koruma yeteneği</a:t>
            </a:r>
            <a:endParaRPr/>
          </a:p>
          <a:p>
            <a:pPr indent="-298450" lvl="0" marL="457200" rtl="0" algn="l">
              <a:lnSpc>
                <a:spcPct val="115000"/>
              </a:lnSpc>
              <a:spcBef>
                <a:spcPts val="0"/>
              </a:spcBef>
              <a:spcAft>
                <a:spcPts val="0"/>
              </a:spcAft>
              <a:buClr>
                <a:schemeClr val="dk1"/>
              </a:buClr>
              <a:buSzPts val="1100"/>
              <a:buChar char="●"/>
            </a:pPr>
            <a:r>
              <a:rPr lang="en-US"/>
              <a:t>İşlev: Sıralı verileri hem mevcut girişi hem de önceki durumları dikkate alarak işleyin</a:t>
            </a:r>
            <a:endParaRPr/>
          </a:p>
          <a:p>
            <a:pPr indent="0" lvl="0" marL="0" rtl="0" algn="l">
              <a:lnSpc>
                <a:spcPct val="115000"/>
              </a:lnSpc>
              <a:spcBef>
                <a:spcPts val="0"/>
              </a:spcBef>
              <a:spcAft>
                <a:spcPts val="0"/>
              </a:spcAft>
              <a:buNone/>
            </a:pPr>
            <a:r>
              <a:rPr lang="en-US"/>
              <a:t>NLP'deki uygulamalar:</a:t>
            </a:r>
            <a:endParaRPr/>
          </a:p>
          <a:p>
            <a:pPr indent="-298450" lvl="0" marL="457200" rtl="0" algn="l">
              <a:lnSpc>
                <a:spcPct val="115000"/>
              </a:lnSpc>
              <a:spcBef>
                <a:spcPts val="0"/>
              </a:spcBef>
              <a:spcAft>
                <a:spcPts val="0"/>
              </a:spcAft>
              <a:buClr>
                <a:schemeClr val="dk1"/>
              </a:buClr>
              <a:buSzPts val="1100"/>
              <a:buChar char="●"/>
            </a:pPr>
            <a:r>
              <a:rPr lang="en-US"/>
              <a:t>Dil modelleme: Bağlamı yakalamada daha etkili</a:t>
            </a:r>
            <a:endParaRPr/>
          </a:p>
          <a:p>
            <a:pPr indent="-298450" lvl="0" marL="457200" rtl="0" algn="l">
              <a:lnSpc>
                <a:spcPct val="115000"/>
              </a:lnSpc>
              <a:spcBef>
                <a:spcPts val="0"/>
              </a:spcBef>
              <a:spcAft>
                <a:spcPts val="0"/>
              </a:spcAft>
              <a:buClr>
                <a:schemeClr val="dk1"/>
              </a:buClr>
              <a:buSzPts val="1100"/>
              <a:buChar char="●"/>
            </a:pPr>
            <a:r>
              <a:rPr lang="en-US"/>
              <a:t>Makine çevirisi: Erken diziden diziye modeller</a:t>
            </a:r>
            <a:endParaRPr/>
          </a:p>
          <a:p>
            <a:pPr indent="-298450" lvl="0" marL="457200" rtl="0" algn="l">
              <a:lnSpc>
                <a:spcPct val="115000"/>
              </a:lnSpc>
              <a:spcBef>
                <a:spcPts val="0"/>
              </a:spcBef>
              <a:spcAft>
                <a:spcPts val="0"/>
              </a:spcAft>
              <a:buClr>
                <a:schemeClr val="dk1"/>
              </a:buClr>
              <a:buSzPts val="1100"/>
              <a:buChar char="●"/>
            </a:pPr>
            <a:r>
              <a:rPr lang="en-US"/>
              <a:t>Konuşma tanıma: Zamansal bağımlılıkların iyileştirilmiş yönetimi</a:t>
            </a:r>
            <a:endParaRPr/>
          </a:p>
          <a:p>
            <a:pPr indent="0" lvl="0" marL="0" rtl="0" algn="l">
              <a:lnSpc>
                <a:spcPct val="115000"/>
              </a:lnSpc>
              <a:spcBef>
                <a:spcPts val="0"/>
              </a:spcBef>
              <a:spcAft>
                <a:spcPts val="0"/>
              </a:spcAft>
              <a:buNone/>
            </a:pPr>
            <a:r>
              <a:rPr lang="en-US"/>
              <a:t>Avantajları:</a:t>
            </a:r>
            <a:endParaRPr/>
          </a:p>
          <a:p>
            <a:pPr indent="-298450" lvl="0" marL="457200" rtl="0" algn="l">
              <a:lnSpc>
                <a:spcPct val="115000"/>
              </a:lnSpc>
              <a:spcBef>
                <a:spcPts val="0"/>
              </a:spcBef>
              <a:spcAft>
                <a:spcPts val="0"/>
              </a:spcAft>
              <a:buClr>
                <a:schemeClr val="dk1"/>
              </a:buClr>
              <a:buSzPts val="1100"/>
              <a:buChar char="●"/>
            </a:pPr>
            <a:r>
              <a:rPr lang="en-US"/>
              <a:t>Değişken uzunluktaki giriş dizilerini işleyebilir</a:t>
            </a:r>
            <a:endParaRPr/>
          </a:p>
          <a:p>
            <a:pPr indent="-298450" lvl="0" marL="457200" rtl="0" algn="l">
              <a:lnSpc>
                <a:spcPct val="115000"/>
              </a:lnSpc>
              <a:spcBef>
                <a:spcPts val="0"/>
              </a:spcBef>
              <a:spcAft>
                <a:spcPts val="0"/>
              </a:spcAft>
              <a:buClr>
                <a:schemeClr val="dk1"/>
              </a:buClr>
              <a:buSzPts val="1100"/>
              <a:buChar char="●"/>
            </a:pPr>
            <a:r>
              <a:rPr lang="en-US"/>
              <a:t>Uzun menzilli bağımlılıkları yakalayabilen (teoride)</a:t>
            </a:r>
            <a:endParaRPr/>
          </a:p>
          <a:p>
            <a:pPr indent="0" lvl="0" marL="0" rtl="0" algn="l">
              <a:lnSpc>
                <a:spcPct val="115000"/>
              </a:lnSpc>
              <a:spcBef>
                <a:spcPts val="0"/>
              </a:spcBef>
              <a:spcAft>
                <a:spcPts val="0"/>
              </a:spcAft>
              <a:buNone/>
            </a:pPr>
            <a:r>
              <a:rPr lang="en-US"/>
              <a:t>Sınırlamalar:</a:t>
            </a:r>
            <a:endParaRPr/>
          </a:p>
          <a:p>
            <a:pPr indent="-298450" lvl="0" marL="457200" rtl="0" algn="l">
              <a:lnSpc>
                <a:spcPct val="115000"/>
              </a:lnSpc>
              <a:spcBef>
                <a:spcPts val="0"/>
              </a:spcBef>
              <a:spcAft>
                <a:spcPts val="0"/>
              </a:spcAft>
              <a:buClr>
                <a:schemeClr val="dk1"/>
              </a:buClr>
              <a:buSzPts val="1100"/>
              <a:buChar char="●"/>
            </a:pPr>
            <a:r>
              <a:rPr lang="en-US"/>
              <a:t>Pratikte kaybolan/patlayan gradyan problemi</a:t>
            </a:r>
            <a:endParaRPr/>
          </a:p>
          <a:p>
            <a:pPr indent="-298450" lvl="0" marL="457200" rtl="0" algn="l">
              <a:lnSpc>
                <a:spcPct val="115000"/>
              </a:lnSpc>
              <a:spcBef>
                <a:spcPts val="0"/>
              </a:spcBef>
              <a:spcAft>
                <a:spcPts val="0"/>
              </a:spcAft>
              <a:buClr>
                <a:schemeClr val="dk1"/>
              </a:buClr>
              <a:buSzPts val="1100"/>
              <a:buChar char="●"/>
            </a:pPr>
            <a:r>
              <a:rPr lang="en-US"/>
              <a:t>Çok uzun menzilli bağımlılıkları yakalamanın zorluğu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source: </a:t>
            </a:r>
            <a:r>
              <a:rPr lang="en-US" sz="1100" u="sng">
                <a:solidFill>
                  <a:schemeClr val="hlink"/>
                </a:solidFill>
                <a:hlinkClick r:id="rId2"/>
              </a:rPr>
              <a:t>https://www.ibm.com/topics/recurrent-neural-networks</a:t>
            </a:r>
            <a:endParaRPr/>
          </a:p>
          <a:p>
            <a:pPr indent="0" lvl="0" marL="0" rtl="0" algn="l">
              <a:spcBef>
                <a:spcPts val="0"/>
              </a:spcBef>
              <a:spcAft>
                <a:spcPts val="0"/>
              </a:spcAft>
              <a:buNone/>
            </a:pPr>
            <a:r>
              <a:t/>
            </a:r>
            <a:endParaRPr/>
          </a:p>
        </p:txBody>
      </p:sp>
      <p:sp>
        <p:nvSpPr>
          <p:cNvPr id="233" name="Google Shape;233;g2eabe664df2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abe664df2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özellik: Dahili durumu (bellek) koruma yeteneği</a:t>
            </a:r>
            <a:endParaRPr/>
          </a:p>
          <a:p>
            <a:pPr indent="0" lvl="0" marL="0" rtl="0" algn="l">
              <a:lnSpc>
                <a:spcPct val="115000"/>
              </a:lnSpc>
              <a:spcBef>
                <a:spcPts val="0"/>
              </a:spcBef>
              <a:spcAft>
                <a:spcPts val="0"/>
              </a:spcAft>
              <a:buNone/>
            </a:pPr>
            <a:r>
              <a:rPr lang="en-US"/>
              <a:t>Kaybolan gradyan sorununu çözmek için tasarlanmış özel bir RNN türü</a:t>
            </a:r>
            <a:endParaRPr/>
          </a:p>
          <a:p>
            <a:pPr indent="0" lvl="0" marL="0" rtl="0" algn="l">
              <a:lnSpc>
                <a:spcPct val="115000"/>
              </a:lnSpc>
              <a:spcBef>
                <a:spcPts val="0"/>
              </a:spcBef>
              <a:spcAft>
                <a:spcPts val="0"/>
              </a:spcAft>
              <a:buClr>
                <a:schemeClr val="dk1"/>
              </a:buClr>
              <a:buSzPts val="1100"/>
              <a:buFont typeface="Arial"/>
              <a:buNone/>
            </a:pPr>
            <a:r>
              <a:rPr lang="en-US"/>
              <a:t>Bileşenler: Giriş kapısı, unutma kapısı, çıkış kapısı</a:t>
            </a:r>
            <a:endParaRPr/>
          </a:p>
          <a:p>
            <a:pPr indent="0" lvl="0" marL="0" rtl="0" algn="l">
              <a:lnSpc>
                <a:spcPct val="115000"/>
              </a:lnSpc>
              <a:spcBef>
                <a:spcPts val="0"/>
              </a:spcBef>
              <a:spcAft>
                <a:spcPts val="0"/>
              </a:spcAft>
              <a:buClr>
                <a:schemeClr val="dk1"/>
              </a:buClr>
              <a:buSzPts val="1100"/>
              <a:buFont typeface="Arial"/>
              <a:buNone/>
            </a:pPr>
            <a:r>
              <a:rPr lang="en-US"/>
              <a:t>Avantajları:</a:t>
            </a:r>
            <a:endParaRPr/>
          </a:p>
          <a:p>
            <a:pPr indent="0" lvl="0" marL="0" rtl="0" algn="l">
              <a:lnSpc>
                <a:spcPct val="115000"/>
              </a:lnSpc>
              <a:spcBef>
                <a:spcPts val="0"/>
              </a:spcBef>
              <a:spcAft>
                <a:spcPts val="0"/>
              </a:spcAft>
              <a:buClr>
                <a:schemeClr val="dk1"/>
              </a:buClr>
              <a:buSzPts val="1100"/>
              <a:buFont typeface="Arial"/>
              <a:buNone/>
            </a:pPr>
            <a:r>
              <a:rPr lang="en-US"/>
              <a:t>Uzun vadeli bağımlılıkları yakalamada daha iyi</a:t>
            </a:r>
            <a:endParaRPr/>
          </a:p>
          <a:p>
            <a:pPr indent="0" lvl="0" marL="0" rtl="0" algn="l">
              <a:lnSpc>
                <a:spcPct val="115000"/>
              </a:lnSpc>
              <a:spcBef>
                <a:spcPts val="0"/>
              </a:spcBef>
              <a:spcAft>
                <a:spcPts val="0"/>
              </a:spcAft>
              <a:buClr>
                <a:schemeClr val="dk1"/>
              </a:buClr>
              <a:buSzPts val="1100"/>
              <a:buFont typeface="Arial"/>
              <a:buNone/>
            </a:pPr>
            <a:r>
              <a:rPr lang="en-US"/>
              <a:t>Daha istikrarlı eğitim süreci</a:t>
            </a:r>
            <a:endParaRPr/>
          </a:p>
          <a:p>
            <a:pPr indent="0" lvl="0" marL="0" rtl="0" algn="l">
              <a:lnSpc>
                <a:spcPct val="115000"/>
              </a:lnSpc>
              <a:spcBef>
                <a:spcPts val="0"/>
              </a:spcBef>
              <a:spcAft>
                <a:spcPts val="0"/>
              </a:spcAft>
              <a:buClr>
                <a:schemeClr val="dk1"/>
              </a:buClr>
              <a:buSzPts val="1100"/>
              <a:buFont typeface="Arial"/>
              <a:buNone/>
            </a:pPr>
            <a:r>
              <a:rPr lang="en-US"/>
              <a:t>Etki: NLP'deki birçok dizi modelleme görevi için başvurulan mimari haline geldi</a:t>
            </a:r>
            <a:endParaRPr/>
          </a:p>
          <a:p>
            <a:pPr indent="0" lvl="0" marL="0" rtl="0" algn="l">
              <a:lnSpc>
                <a:spcPct val="115000"/>
              </a:lnSpc>
              <a:spcBef>
                <a:spcPts val="0"/>
              </a:spcBef>
              <a:spcAft>
                <a:spcPts val="0"/>
              </a:spcAft>
              <a:buClr>
                <a:schemeClr val="dk1"/>
              </a:buClr>
              <a:buSzPts val="1100"/>
              <a:buFont typeface="Arial"/>
              <a:buNone/>
            </a:pPr>
            <a:r>
              <a:rPr lang="en-US"/>
              <a:t>LSTM'ler tarafından geliştirilen tonlarca şiir oluşturucu uygulamasını görüyorduk. Ayrıca Google Çeviri'de, ifade tabanlı çeviriden sinir ağı tabanlı çeviriye kadar LSTM'lerde büyük bir güncelleme yapıldı.</a:t>
            </a:r>
            <a:endParaRPr/>
          </a:p>
          <a:p>
            <a:pPr indent="0" lvl="0" marL="0" rtl="0" algn="l">
              <a:lnSpc>
                <a:spcPct val="115000"/>
              </a:lnSpc>
              <a:spcBef>
                <a:spcPts val="0"/>
              </a:spcBef>
              <a:spcAft>
                <a:spcPts val="0"/>
              </a:spcAft>
              <a:buNone/>
            </a:pPr>
            <a:r>
              <a:rPr lang="en-US"/>
              <a:t>Sinir ağları önemli bir ilerlemeyi temsil etse de, bir sonraki büyük atılım, bir sonraki slaytta inceleyeceğimiz kelime yerleştirmelerin kullanıma sunulmasıyla gelecektir.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source: </a:t>
            </a:r>
            <a:r>
              <a:rPr lang="en-US" sz="1050">
                <a:highlight>
                  <a:srgbClr val="FFFFFF"/>
                </a:highlight>
              </a:rPr>
              <a:t>https://colah.github.io/posts/2015-08-Understanding-LSTMs/</a:t>
            </a:r>
            <a:endParaRPr/>
          </a:p>
          <a:p>
            <a:pPr indent="0" lvl="0" marL="0" rtl="0" algn="l">
              <a:spcBef>
                <a:spcPts val="0"/>
              </a:spcBef>
              <a:spcAft>
                <a:spcPts val="0"/>
              </a:spcAft>
              <a:buNone/>
            </a:pPr>
            <a:r>
              <a:rPr lang="en-US"/>
              <a:t>Fotoğraf source: </a:t>
            </a:r>
            <a:r>
              <a:rPr lang="en-US" u="sng">
                <a:solidFill>
                  <a:schemeClr val="hlink"/>
                </a:solidFill>
                <a:hlinkClick r:id="rId2"/>
              </a:rPr>
              <a:t>https://medium.com/@ugurozcan108/turkish-lyrics-generation-with-deep-learning-ii-serdar-orta%C3%A7-example-8f14a4a4c0a7</a:t>
            </a:r>
            <a:endParaRPr/>
          </a:p>
          <a:p>
            <a:pPr indent="0" lvl="0" marL="0" rtl="0" algn="l">
              <a:spcBef>
                <a:spcPts val="0"/>
              </a:spcBef>
              <a:spcAft>
                <a:spcPts val="0"/>
              </a:spcAft>
              <a:buNone/>
            </a:pPr>
            <a:r>
              <a:rPr lang="en-US"/>
              <a:t>Fotoğraf alt metin: Resimde iki sinir ağı mimarisi arasındaki karşılaştırma gösterilmektedir. Üst kısım, bir giriş katmanı Xt, gizli katmanlar ht ve bir çıkış katmanına sahip standart bir Tekrarlayan Sinir Ağı'nı (RNN) göstermektedir. Alt kısım, sıralı verilerde uzun vadeli bağımlılıkların daha iyi işlenmesini sağlayan hücre durumları ile birlikte giriş, unutma ve çıkış kapıları gibi ek bileşenleri vurgulayan Uzun Kısa Süreli Bellek (LSTM) ağını göstermektedir. Yanda da Serdar Ortaç papyon ve takım elbiseyle ellerini açmış gülümsüyor. :D</a:t>
            </a:r>
            <a:endParaRPr/>
          </a:p>
        </p:txBody>
      </p:sp>
      <p:sp>
        <p:nvSpPr>
          <p:cNvPr id="241" name="Google Shape;241;g2eabe664df2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ADIENT BLUE">
  <p:cSld name="TITLE SLIDE GRADIENT BLUE">
    <p:bg>
      <p:bgPr>
        <a:gradFill>
          <a:gsLst>
            <a:gs pos="0">
              <a:schemeClr val="dk2"/>
            </a:gs>
            <a:gs pos="19000">
              <a:schemeClr val="dk2"/>
            </a:gs>
            <a:gs pos="27875">
              <a:srgbClr val="305466"/>
            </a:gs>
            <a:gs pos="36750">
              <a:srgbClr val="375E72"/>
            </a:gs>
            <a:gs pos="45625">
              <a:srgbClr val="3E687E"/>
            </a:gs>
            <a:gs pos="54500">
              <a:srgbClr val="45728A"/>
            </a:gs>
            <a:gs pos="90000">
              <a:srgbClr val="6198B8"/>
            </a:gs>
            <a:gs pos="100000">
              <a:srgbClr val="6198B8"/>
            </a:gs>
          </a:gsLst>
          <a:lin ang="2700000" scaled="0"/>
        </a:gradFill>
      </p:bgPr>
    </p:bg>
    <p:spTree>
      <p:nvGrpSpPr>
        <p:cNvPr id="10" name="Shape 10"/>
        <p:cNvGrpSpPr/>
        <p:nvPr/>
      </p:nvGrpSpPr>
      <p:grpSpPr>
        <a:xfrm>
          <a:off x="0" y="0"/>
          <a:ext cx="0" cy="0"/>
          <a:chOff x="0" y="0"/>
          <a:chExt cx="0" cy="0"/>
        </a:xfrm>
      </p:grpSpPr>
      <p:sp>
        <p:nvSpPr>
          <p:cNvPr id="11" name="Google Shape;11;p2"/>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lt1"/>
              </a:buClr>
              <a:buSzPts val="3200"/>
              <a:buFont typeface="Arial"/>
              <a:buNone/>
              <a:defRPr b="0" i="0" sz="3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 name="Google Shape;12;p2"/>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lt1"/>
              </a:buClr>
              <a:buSzPts val="1400"/>
              <a:buFont typeface="Arial"/>
              <a:buNone/>
              <a:defRPr b="0" i="0" sz="1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3" name="Google Shape;13;p2"/>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14" name="Google Shape;14;p2"/>
          <p:cNvPicPr preferRelativeResize="0"/>
          <p:nvPr/>
        </p:nvPicPr>
        <p:blipFill rotWithShape="1">
          <a:blip r:embed="rId2">
            <a:alphaModFix/>
          </a:blip>
          <a:srcRect b="0" l="0" r="0" t="0"/>
          <a:stretch/>
        </p:blipFill>
        <p:spPr>
          <a:xfrm>
            <a:off x="581025" y="473339"/>
            <a:ext cx="4423358" cy="912546"/>
          </a:xfrm>
          <a:prstGeom prst="rect">
            <a:avLst/>
          </a:prstGeom>
          <a:noFill/>
          <a:ln>
            <a:noFill/>
          </a:ln>
        </p:spPr>
      </p:pic>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 BLEED VIDEO">
  <p:cSld name="1_FULL BLEED VIDEO">
    <p:spTree>
      <p:nvGrpSpPr>
        <p:cNvPr id="64" name="Shape 64"/>
        <p:cNvGrpSpPr/>
        <p:nvPr/>
      </p:nvGrpSpPr>
      <p:grpSpPr>
        <a:xfrm>
          <a:off x="0" y="0"/>
          <a:ext cx="0" cy="0"/>
          <a:chOff x="0" y="0"/>
          <a:chExt cx="0" cy="0"/>
        </a:xfrm>
      </p:grpSpPr>
      <p:sp>
        <p:nvSpPr>
          <p:cNvPr id="65" name="Google Shape;65;p11"/>
          <p:cNvSpPr/>
          <p:nvPr>
            <p:ph idx="2" type="media"/>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6" name="Google Shape;66;p11"/>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BLUE">
  <p:cSld name="IMPACT STATEMENT BLUE">
    <p:bg>
      <p:bgPr>
        <a:solidFill>
          <a:schemeClr val="dk2"/>
        </a:solidFill>
      </p:bgPr>
    </p:bg>
    <p:spTree>
      <p:nvGrpSpPr>
        <p:cNvPr id="67" name="Shape 67"/>
        <p:cNvGrpSpPr/>
        <p:nvPr/>
      </p:nvGrpSpPr>
      <p:grpSpPr>
        <a:xfrm>
          <a:off x="0" y="0"/>
          <a:ext cx="0" cy="0"/>
          <a:chOff x="0" y="0"/>
          <a:chExt cx="0" cy="0"/>
        </a:xfrm>
      </p:grpSpPr>
      <p:sp>
        <p:nvSpPr>
          <p:cNvPr id="68" name="Google Shape;68;p12"/>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7200"/>
              <a:buFont typeface="Arial"/>
              <a:buNone/>
              <a:defRPr b="0" i="0" sz="7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9" name="Google Shape;69;p12"/>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6198B8"/>
                </a:solidFill>
                <a:latin typeface="Roboto"/>
                <a:ea typeface="Roboto"/>
                <a:cs typeface="Roboto"/>
                <a:sym typeface="Roboto"/>
              </a:rPr>
              <a:t>©EDB 2024 — ALL RIGHTS RESERVED.</a:t>
            </a:r>
            <a:endParaRPr/>
          </a:p>
        </p:txBody>
      </p:sp>
      <p:pic>
        <p:nvPicPr>
          <p:cNvPr id="70" name="Google Shape;70;p12"/>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TEAL">
  <p:cSld name="IMPACT STATEMENT TEAL">
    <p:bg>
      <p:bgPr>
        <a:solidFill>
          <a:schemeClr val="accent1"/>
        </a:solidFill>
      </p:bgPr>
    </p:bg>
    <p:spTree>
      <p:nvGrpSpPr>
        <p:cNvPr id="71" name="Shape 71"/>
        <p:cNvGrpSpPr/>
        <p:nvPr/>
      </p:nvGrpSpPr>
      <p:grpSpPr>
        <a:xfrm>
          <a:off x="0" y="0"/>
          <a:ext cx="0" cy="0"/>
          <a:chOff x="0" y="0"/>
          <a:chExt cx="0" cy="0"/>
        </a:xfrm>
      </p:grpSpPr>
      <p:sp>
        <p:nvSpPr>
          <p:cNvPr id="72" name="Google Shape;72;p13"/>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7200"/>
              <a:buFont typeface="Arial"/>
              <a:buNone/>
              <a:defRPr b="0" i="0" sz="7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3" name="Google Shape;73;p13"/>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3FC2E3"/>
                </a:solidFill>
                <a:latin typeface="Roboto"/>
                <a:ea typeface="Roboto"/>
                <a:cs typeface="Roboto"/>
                <a:sym typeface="Roboto"/>
              </a:rPr>
              <a:t>©EDB 2024 — ALL RIGHTS RESERVED.</a:t>
            </a:r>
            <a:endParaRPr/>
          </a:p>
        </p:txBody>
      </p:sp>
      <p:pic>
        <p:nvPicPr>
          <p:cNvPr id="74" name="Google Shape;74;p13"/>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GOLD">
  <p:cSld name="IMPACT STATEMENT GOLD">
    <p:bg>
      <p:bgPr>
        <a:solidFill>
          <a:schemeClr val="accent3"/>
        </a:solidFill>
      </p:bgPr>
    </p:bg>
    <p:spTree>
      <p:nvGrpSpPr>
        <p:cNvPr id="75" name="Shape 75"/>
        <p:cNvGrpSpPr/>
        <p:nvPr/>
      </p:nvGrpSpPr>
      <p:grpSpPr>
        <a:xfrm>
          <a:off x="0" y="0"/>
          <a:ext cx="0" cy="0"/>
          <a:chOff x="0" y="0"/>
          <a:chExt cx="0" cy="0"/>
        </a:xfrm>
      </p:grpSpPr>
      <p:sp>
        <p:nvSpPr>
          <p:cNvPr id="76" name="Google Shape;76;p14"/>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7200"/>
              <a:buFont typeface="Arial"/>
              <a:buNone/>
              <a:defRPr b="0" i="0" sz="7200" u="none" cap="none" strike="noStrike">
                <a:solidFill>
                  <a:schemeClr val="dk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7" name="Google Shape;77;p14"/>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FAF2E0"/>
                </a:solidFill>
                <a:latin typeface="Roboto"/>
                <a:ea typeface="Roboto"/>
                <a:cs typeface="Roboto"/>
                <a:sym typeface="Roboto"/>
              </a:rPr>
              <a:t>©EDB 2024 — ALL RIGHTS RESERVED.</a:t>
            </a:r>
            <a:endParaRPr/>
          </a:p>
        </p:txBody>
      </p:sp>
      <p:pic>
        <p:nvPicPr>
          <p:cNvPr id="78" name="Google Shape;78;p14"/>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GRADIENT TEAL">
  <p:cSld name="IMPACT STATEMENT GRADIENT TEAL">
    <p:bg>
      <p:bgPr>
        <a:gradFill>
          <a:gsLst>
            <a:gs pos="0">
              <a:srgbClr val="14758B"/>
            </a:gs>
            <a:gs pos="19000">
              <a:srgbClr val="14758B"/>
            </a:gs>
            <a:gs pos="27875">
              <a:srgbClr val="228298"/>
            </a:gs>
            <a:gs pos="36750">
              <a:srgbClr val="308FA4"/>
            </a:gs>
            <a:gs pos="45625">
              <a:srgbClr val="3E9CB0"/>
            </a:gs>
            <a:gs pos="54500">
              <a:srgbClr val="4CA8BC"/>
            </a:gs>
            <a:gs pos="90000">
              <a:srgbClr val="84DAED"/>
            </a:gs>
            <a:gs pos="100000">
              <a:srgbClr val="84DAED"/>
            </a:gs>
          </a:gsLst>
          <a:lin ang="2700000" scaled="0"/>
        </a:gradFill>
      </p:bgPr>
    </p:bg>
    <p:spTree>
      <p:nvGrpSpPr>
        <p:cNvPr id="79" name="Shape 79"/>
        <p:cNvGrpSpPr/>
        <p:nvPr/>
      </p:nvGrpSpPr>
      <p:grpSpPr>
        <a:xfrm>
          <a:off x="0" y="0"/>
          <a:ext cx="0" cy="0"/>
          <a:chOff x="0" y="0"/>
          <a:chExt cx="0" cy="0"/>
        </a:xfrm>
      </p:grpSpPr>
      <p:sp>
        <p:nvSpPr>
          <p:cNvPr id="80" name="Google Shape;80;p15"/>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accent1"/>
                </a:solidFill>
                <a:latin typeface="Roboto"/>
                <a:ea typeface="Roboto"/>
                <a:cs typeface="Roboto"/>
                <a:sym typeface="Roboto"/>
              </a:rPr>
              <a:t>©EDB 2024 — ALL RIGHTS RESERVED.</a:t>
            </a:r>
            <a:endParaRPr/>
          </a:p>
        </p:txBody>
      </p:sp>
      <p:pic>
        <p:nvPicPr>
          <p:cNvPr id="81" name="Google Shape;81;p15"/>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82" name="Google Shape;82;p15"/>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7200"/>
              <a:buFont typeface="Arial"/>
              <a:buNone/>
              <a:defRPr b="0" i="0" sz="7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ITLE">
  <p:cSld name="IMAGE AND TITLE">
    <p:spTree>
      <p:nvGrpSpPr>
        <p:cNvPr id="83" name="Shape 83"/>
        <p:cNvGrpSpPr/>
        <p:nvPr/>
      </p:nvGrpSpPr>
      <p:grpSpPr>
        <a:xfrm>
          <a:off x="0" y="0"/>
          <a:ext cx="0" cy="0"/>
          <a:chOff x="0" y="0"/>
          <a:chExt cx="0" cy="0"/>
        </a:xfrm>
      </p:grpSpPr>
      <p:sp>
        <p:nvSpPr>
          <p:cNvPr id="84" name="Google Shape;84;p16"/>
          <p:cNvSpPr txBox="1"/>
          <p:nvPr>
            <p:ph idx="1" type="body"/>
          </p:nvPr>
        </p:nvSpPr>
        <p:spPr>
          <a:xfrm>
            <a:off x="6096000" y="1"/>
            <a:ext cx="6096000" cy="6858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050"/>
              <a:buFont typeface="Arial"/>
              <a:buNone/>
              <a:defRPr b="0" i="0" sz="105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85" name="Google Shape;85;p16"/>
          <p:cNvSpPr txBox="1"/>
          <p:nvPr>
            <p:ph idx="2" type="body"/>
          </p:nvPr>
        </p:nvSpPr>
        <p:spPr>
          <a:xfrm>
            <a:off x="435937" y="2262604"/>
            <a:ext cx="4993105" cy="949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86" name="Google Shape;86;p16"/>
          <p:cNvSpPr txBox="1"/>
          <p:nvPr>
            <p:ph idx="3" type="body"/>
          </p:nvPr>
        </p:nvSpPr>
        <p:spPr>
          <a:xfrm>
            <a:off x="435937" y="3429000"/>
            <a:ext cx="4683695"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87" name="Google Shape;87;p16"/>
          <p:cNvSpPr txBox="1"/>
          <p:nvPr/>
        </p:nvSpPr>
        <p:spPr>
          <a:xfrm>
            <a:off x="43593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pic>
        <p:nvPicPr>
          <p:cNvPr descr="A black and white logo&#10;&#10;Description automatically generated" id="88" name="Google Shape;88;p16"/>
          <p:cNvPicPr preferRelativeResize="0"/>
          <p:nvPr/>
        </p:nvPicPr>
        <p:blipFill rotWithShape="1">
          <a:blip r:embed="rId2">
            <a:alphaModFix/>
          </a:blip>
          <a:srcRect b="0" l="0" r="0" t="0"/>
          <a:stretch/>
        </p:blipFill>
        <p:spPr>
          <a:xfrm>
            <a:off x="435937" y="498307"/>
            <a:ext cx="4276837" cy="856655"/>
          </a:xfrm>
          <a:prstGeom prst="rect">
            <a:avLst/>
          </a:prstGeom>
          <a:noFill/>
          <a:ln>
            <a:noFill/>
          </a:ln>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AND TITLE">
  <p:cSld name="1_IMAGE AND TITLE">
    <p:spTree>
      <p:nvGrpSpPr>
        <p:cNvPr id="89" name="Shape 89"/>
        <p:cNvGrpSpPr/>
        <p:nvPr/>
      </p:nvGrpSpPr>
      <p:grpSpPr>
        <a:xfrm>
          <a:off x="0" y="0"/>
          <a:ext cx="0" cy="0"/>
          <a:chOff x="0" y="0"/>
          <a:chExt cx="0" cy="0"/>
        </a:xfrm>
      </p:grpSpPr>
      <p:sp>
        <p:nvSpPr>
          <p:cNvPr id="90" name="Google Shape;90;p17"/>
          <p:cNvSpPr txBox="1"/>
          <p:nvPr>
            <p:ph idx="1" type="body"/>
          </p:nvPr>
        </p:nvSpPr>
        <p:spPr>
          <a:xfrm>
            <a:off x="0" y="1"/>
            <a:ext cx="6096000" cy="6858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050"/>
              <a:buFont typeface="Arial"/>
              <a:buNone/>
              <a:defRPr b="0" i="0" sz="105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1" name="Google Shape;91;p17"/>
          <p:cNvSpPr txBox="1"/>
          <p:nvPr>
            <p:ph idx="2" type="body"/>
          </p:nvPr>
        </p:nvSpPr>
        <p:spPr>
          <a:xfrm>
            <a:off x="6704215" y="2262604"/>
            <a:ext cx="4993105" cy="949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2" name="Google Shape;92;p17"/>
          <p:cNvSpPr txBox="1"/>
          <p:nvPr>
            <p:ph idx="3" type="body"/>
          </p:nvPr>
        </p:nvSpPr>
        <p:spPr>
          <a:xfrm>
            <a:off x="6704215" y="3429000"/>
            <a:ext cx="4683695"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3" name="Google Shape;93;p17"/>
          <p:cNvSpPr txBox="1"/>
          <p:nvPr/>
        </p:nvSpPr>
        <p:spPr>
          <a:xfrm>
            <a:off x="872888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pic>
        <p:nvPicPr>
          <p:cNvPr descr="A black and white logo&#10;&#10;Description automatically generated" id="94" name="Google Shape;94;p17"/>
          <p:cNvPicPr preferRelativeResize="0"/>
          <p:nvPr/>
        </p:nvPicPr>
        <p:blipFill rotWithShape="1">
          <a:blip r:embed="rId2">
            <a:alphaModFix/>
          </a:blip>
          <a:srcRect b="0" l="0" r="0" t="0"/>
          <a:stretch/>
        </p:blipFill>
        <p:spPr>
          <a:xfrm>
            <a:off x="6704215" y="498307"/>
            <a:ext cx="4276837" cy="856655"/>
          </a:xfrm>
          <a:prstGeom prst="rect">
            <a:avLst/>
          </a:prstGeom>
          <a:noFill/>
          <a:ln>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FW TEXT SLIDE WITH SUB-BULLETS">
  <p:cSld name="3_FW TEXT SLIDE WITH SUB-BULLETS">
    <p:spTree>
      <p:nvGrpSpPr>
        <p:cNvPr id="95" name="Shape 95"/>
        <p:cNvGrpSpPr/>
        <p:nvPr/>
      </p:nvGrpSpPr>
      <p:grpSpPr>
        <a:xfrm>
          <a:off x="0" y="0"/>
          <a:ext cx="0" cy="0"/>
          <a:chOff x="0" y="0"/>
          <a:chExt cx="0" cy="0"/>
        </a:xfrm>
      </p:grpSpPr>
      <p:sp>
        <p:nvSpPr>
          <p:cNvPr id="96" name="Google Shape;96;p18"/>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18"/>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98" name="Google Shape;98;p18"/>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99" name="Google Shape;99;p18"/>
          <p:cNvSpPr txBox="1"/>
          <p:nvPr>
            <p:ph idx="1" type="body"/>
          </p:nvPr>
        </p:nvSpPr>
        <p:spPr>
          <a:xfrm>
            <a:off x="635000" y="1182806"/>
            <a:ext cx="11026775" cy="279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1200"/>
              <a:buFont typeface="Arial"/>
              <a:buNone/>
              <a:defRPr b="0" i="0" sz="1200" u="none" cap="none" strike="noStrike">
                <a:solidFill>
                  <a:srgbClr val="262626"/>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00" name="Google Shape;100;p18"/>
          <p:cNvSpPr/>
          <p:nvPr>
            <p:ph idx="2" type="chart"/>
          </p:nvPr>
        </p:nvSpPr>
        <p:spPr>
          <a:xfrm>
            <a:off x="635000" y="1666875"/>
            <a:ext cx="11026775" cy="430688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FW TEXT SLIDE WITH SUB-BULLETS">
  <p:cSld name="4_FW TEXT SLIDE WITH SUB-BULLETS">
    <p:spTree>
      <p:nvGrpSpPr>
        <p:cNvPr id="101" name="Shape 101"/>
        <p:cNvGrpSpPr/>
        <p:nvPr/>
      </p:nvGrpSpPr>
      <p:grpSpPr>
        <a:xfrm>
          <a:off x="0" y="0"/>
          <a:ext cx="0" cy="0"/>
          <a:chOff x="0" y="0"/>
          <a:chExt cx="0" cy="0"/>
        </a:xfrm>
      </p:grpSpPr>
      <p:sp>
        <p:nvSpPr>
          <p:cNvPr id="102" name="Google Shape;102;p19"/>
          <p:cNvSpPr txBox="1"/>
          <p:nvPr>
            <p:ph type="title"/>
          </p:nvPr>
        </p:nvSpPr>
        <p:spPr>
          <a:xfrm>
            <a:off x="635443" y="211729"/>
            <a:ext cx="11026469" cy="560431"/>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3" name="Google Shape;103;p19"/>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104" name="Google Shape;104;p19"/>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105" name="Google Shape;105;p19"/>
          <p:cNvSpPr/>
          <p:nvPr>
            <p:ph idx="2" type="tbl"/>
          </p:nvPr>
        </p:nvSpPr>
        <p:spPr>
          <a:xfrm>
            <a:off x="635000" y="1023731"/>
            <a:ext cx="11026775" cy="500856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Roboto Light"/>
              <a:buNone/>
              <a:defRPr b="0" i="0" sz="1400" u="none" cap="none" strike="noStrike">
                <a:solidFill>
                  <a:schemeClr val="dk1"/>
                </a:solidFill>
                <a:latin typeface="Roboto Light"/>
                <a:ea typeface="Roboto Light"/>
                <a:cs typeface="Roboto Light"/>
                <a:sym typeface="Roboto Light"/>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PACT_STATEMENT_FRAME_GRADIENT">
  <p:cSld name="2_IMPACT_STATEMENT_FRAME_GRADIENT">
    <p:spTree>
      <p:nvGrpSpPr>
        <p:cNvPr id="106" name="Shape 106"/>
        <p:cNvGrpSpPr/>
        <p:nvPr/>
      </p:nvGrpSpPr>
      <p:grpSpPr>
        <a:xfrm>
          <a:off x="0" y="0"/>
          <a:ext cx="0" cy="0"/>
          <a:chOff x="0" y="0"/>
          <a:chExt cx="0" cy="0"/>
        </a:xfrm>
      </p:grpSpPr>
      <p:pic>
        <p:nvPicPr>
          <p:cNvPr id="107" name="Google Shape;107;p20"/>
          <p:cNvPicPr preferRelativeResize="0"/>
          <p:nvPr>
            <p:ph idx="2" type="pic"/>
          </p:nvPr>
        </p:nvPicPr>
        <p:blipFill/>
        <p:spPr>
          <a:xfrm>
            <a:off x="744440" y="734720"/>
            <a:ext cx="10699750" cy="5392737"/>
          </a:xfrm>
          <a:prstGeom prst="rect">
            <a:avLst/>
          </a:prstGeom>
          <a:blipFill rotWithShape="1">
            <a:blip r:embed="rId2">
              <a:alphaModFix/>
            </a:blip>
            <a:stretch>
              <a:fillRect b="0" l="0" r="0" t="0"/>
            </a:stretch>
          </a:blipFill>
          <a:ln>
            <a:noFill/>
          </a:ln>
        </p:spPr>
      </p:pic>
      <p:pic>
        <p:nvPicPr>
          <p:cNvPr id="108" name="Google Shape;108;p20"/>
          <p:cNvPicPr preferRelativeResize="0"/>
          <p:nvPr/>
        </p:nvPicPr>
        <p:blipFill rotWithShape="1">
          <a:blip r:embed="rId3">
            <a:alphaModFix/>
          </a:blip>
          <a:srcRect b="0" l="0" r="0" t="0"/>
          <a:stretch/>
        </p:blipFill>
        <p:spPr>
          <a:xfrm>
            <a:off x="11428309" y="6283866"/>
            <a:ext cx="566679" cy="416155"/>
          </a:xfrm>
          <a:prstGeom prst="rect">
            <a:avLst/>
          </a:prstGeom>
          <a:noFill/>
          <a:ln>
            <a:noFill/>
          </a:ln>
        </p:spPr>
      </p:pic>
      <p:sp>
        <p:nvSpPr>
          <p:cNvPr id="109" name="Google Shape;109;p20"/>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10" name="Google Shape;110;p20"/>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111" name="Google Shape;111;p20"/>
          <p:cNvSpPr txBox="1"/>
          <p:nvPr>
            <p:ph idx="3" type="body"/>
          </p:nvPr>
        </p:nvSpPr>
        <p:spPr>
          <a:xfrm>
            <a:off x="1157551" y="2459578"/>
            <a:ext cx="9873528"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3"/>
              </a:buClr>
              <a:buSzPts val="3600"/>
              <a:buFont typeface="Arial"/>
              <a:buNone/>
              <a:defRPr b="0" i="0" sz="3600" u="none" cap="none" strike="noStrike">
                <a:solidFill>
                  <a:schemeClr val="accent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12" name="Google Shape;112;p20"/>
          <p:cNvSpPr txBox="1"/>
          <p:nvPr>
            <p:ph idx="4" type="body"/>
          </p:nvPr>
        </p:nvSpPr>
        <p:spPr>
          <a:xfrm>
            <a:off x="1157551" y="3484023"/>
            <a:ext cx="6804328"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ULL IMAGE ">
  <p:cSld name="TITLE SLIDE WITH FULL IMAGE ">
    <p:spTree>
      <p:nvGrpSpPr>
        <p:cNvPr id="15" name="Shape 15"/>
        <p:cNvGrpSpPr/>
        <p:nvPr/>
      </p:nvGrpSpPr>
      <p:grpSpPr>
        <a:xfrm>
          <a:off x="0" y="0"/>
          <a:ext cx="0" cy="0"/>
          <a:chOff x="0" y="0"/>
          <a:chExt cx="0" cy="0"/>
        </a:xfrm>
      </p:grpSpPr>
      <p:sp>
        <p:nvSpPr>
          <p:cNvPr id="16" name="Google Shape;16;p3"/>
          <p:cNvSpPr/>
          <p:nvPr>
            <p:ph idx="2" type="pic"/>
          </p:nvPr>
        </p:nvSpPr>
        <p:spPr>
          <a:xfrm>
            <a:off x="0" y="0"/>
            <a:ext cx="12192000" cy="6858000"/>
          </a:xfrm>
          <a:prstGeom prst="rect">
            <a:avLst/>
          </a:prstGeom>
          <a:noFill/>
          <a:ln>
            <a:noFill/>
          </a:ln>
        </p:spPr>
      </p:sp>
      <p:sp>
        <p:nvSpPr>
          <p:cNvPr id="17" name="Google Shape;17;p3"/>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dk1"/>
              </a:buClr>
              <a:buSzPts val="3200"/>
              <a:buFont typeface="Arial"/>
              <a:buNone/>
              <a:defRPr b="0" i="0" sz="3200" u="none" cap="none" strike="noStrike">
                <a:solidFill>
                  <a:schemeClr val="dk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8" name="Google Shape;18;p3"/>
          <p:cNvSpPr txBox="1"/>
          <p:nvPr>
            <p:ph idx="3"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dk1"/>
              </a:buClr>
              <a:buSzPts val="1400"/>
              <a:buFont typeface="Arial"/>
              <a:buNone/>
              <a:defRPr b="0" i="0" sz="14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9" name="Google Shape;19;p3"/>
          <p:cNvSpPr/>
          <p:nvPr>
            <p:ph idx="4" type="pic"/>
          </p:nvPr>
        </p:nvSpPr>
        <p:spPr>
          <a:xfrm>
            <a:off x="450712" y="396357"/>
            <a:ext cx="4707075" cy="1075256"/>
          </a:xfrm>
          <a:prstGeom prst="rect">
            <a:avLst/>
          </a:prstGeom>
          <a:noFill/>
          <a:ln>
            <a:noFill/>
          </a:ln>
        </p:spPr>
      </p:sp>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ADIENT TEAL">
  <p:cSld name="TITLE SLIDE GRADIENT TEAL">
    <p:bg>
      <p:bgPr>
        <a:gradFill>
          <a:gsLst>
            <a:gs pos="0">
              <a:srgbClr val="14758B"/>
            </a:gs>
            <a:gs pos="19000">
              <a:srgbClr val="14758B"/>
            </a:gs>
            <a:gs pos="27875">
              <a:srgbClr val="228298"/>
            </a:gs>
            <a:gs pos="36750">
              <a:srgbClr val="308FA4"/>
            </a:gs>
            <a:gs pos="45625">
              <a:srgbClr val="3E9CB0"/>
            </a:gs>
            <a:gs pos="54500">
              <a:srgbClr val="4CA8BC"/>
            </a:gs>
            <a:gs pos="90000">
              <a:srgbClr val="84DAED"/>
            </a:gs>
            <a:gs pos="100000">
              <a:srgbClr val="84DAED"/>
            </a:gs>
          </a:gsLst>
          <a:lin ang="2700000" scaled="0"/>
        </a:gradFill>
      </p:bgPr>
    </p:bg>
    <p:spTree>
      <p:nvGrpSpPr>
        <p:cNvPr id="113" name="Shape 113"/>
        <p:cNvGrpSpPr/>
        <p:nvPr/>
      </p:nvGrpSpPr>
      <p:grpSpPr>
        <a:xfrm>
          <a:off x="0" y="0"/>
          <a:ext cx="0" cy="0"/>
          <a:chOff x="0" y="0"/>
          <a:chExt cx="0" cy="0"/>
        </a:xfrm>
      </p:grpSpPr>
      <p:sp>
        <p:nvSpPr>
          <p:cNvPr id="114" name="Google Shape;114;p21"/>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lt1"/>
              </a:buClr>
              <a:buSzPts val="3200"/>
              <a:buFont typeface="Arial"/>
              <a:buNone/>
              <a:defRPr b="0" i="0" sz="3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15" name="Google Shape;115;p21"/>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lt1"/>
              </a:buClr>
              <a:buSzPts val="1400"/>
              <a:buFont typeface="Arial"/>
              <a:buNone/>
              <a:defRPr b="0" i="0" sz="1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16" name="Google Shape;116;p21"/>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117" name="Google Shape;117;p21"/>
          <p:cNvPicPr preferRelativeResize="0"/>
          <p:nvPr/>
        </p:nvPicPr>
        <p:blipFill rotWithShape="1">
          <a:blip r:embed="rId2">
            <a:alphaModFix/>
          </a:blip>
          <a:srcRect b="0" l="0" r="0" t="0"/>
          <a:stretch/>
        </p:blipFill>
        <p:spPr>
          <a:xfrm>
            <a:off x="581025" y="473339"/>
            <a:ext cx="4423358" cy="912546"/>
          </a:xfrm>
          <a:prstGeom prst="rect">
            <a:avLst/>
          </a:prstGeom>
          <a:noFill/>
          <a:ln>
            <a:noFill/>
          </a:ln>
        </p:spPr>
      </p:pic>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ADIENT GREEN">
  <p:cSld name="TITLE SLIDE GRADIENT GREEN">
    <p:bg>
      <p:bgPr>
        <a:gradFill>
          <a:gsLst>
            <a:gs pos="0">
              <a:srgbClr val="00825E"/>
            </a:gs>
            <a:gs pos="19000">
              <a:srgbClr val="00825E"/>
            </a:gs>
            <a:gs pos="27875">
              <a:srgbClr val="0D926D"/>
            </a:gs>
            <a:gs pos="36750">
              <a:srgbClr val="1AA27C"/>
            </a:gs>
            <a:gs pos="45625">
              <a:srgbClr val="27B28B"/>
            </a:gs>
            <a:gs pos="54500">
              <a:srgbClr val="34C19A"/>
            </a:gs>
            <a:gs pos="90000">
              <a:srgbClr val="67FFD5"/>
            </a:gs>
            <a:gs pos="100000">
              <a:srgbClr val="67FFD5"/>
            </a:gs>
          </a:gsLst>
          <a:lin ang="2700000" scaled="0"/>
        </a:gradFill>
      </p:bgPr>
    </p:bg>
    <p:spTree>
      <p:nvGrpSpPr>
        <p:cNvPr id="118" name="Shape 118"/>
        <p:cNvGrpSpPr/>
        <p:nvPr/>
      </p:nvGrpSpPr>
      <p:grpSpPr>
        <a:xfrm>
          <a:off x="0" y="0"/>
          <a:ext cx="0" cy="0"/>
          <a:chOff x="0" y="0"/>
          <a:chExt cx="0" cy="0"/>
        </a:xfrm>
      </p:grpSpPr>
      <p:sp>
        <p:nvSpPr>
          <p:cNvPr id="119" name="Google Shape;119;p22"/>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lt1"/>
              </a:buClr>
              <a:buSzPts val="3200"/>
              <a:buFont typeface="Arial"/>
              <a:buNone/>
              <a:defRPr b="0" i="0" sz="3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0" name="Google Shape;120;p22"/>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lt1"/>
              </a:buClr>
              <a:buSzPts val="1400"/>
              <a:buFont typeface="Arial"/>
              <a:buNone/>
              <a:defRPr b="0" i="0" sz="14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1" name="Google Shape;121;p22"/>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accent2"/>
                </a:solidFill>
                <a:latin typeface="Roboto"/>
                <a:ea typeface="Roboto"/>
                <a:cs typeface="Roboto"/>
                <a:sym typeface="Roboto"/>
              </a:rPr>
              <a:t>©EDB 2024 — ALL RIGHTS RESERVED.</a:t>
            </a:r>
            <a:endParaRPr/>
          </a:p>
        </p:txBody>
      </p:sp>
      <p:pic>
        <p:nvPicPr>
          <p:cNvPr id="122" name="Google Shape;122;p22"/>
          <p:cNvPicPr preferRelativeResize="0"/>
          <p:nvPr/>
        </p:nvPicPr>
        <p:blipFill rotWithShape="1">
          <a:blip r:embed="rId2">
            <a:alphaModFix/>
          </a:blip>
          <a:srcRect b="0" l="0" r="0" t="0"/>
          <a:stretch/>
        </p:blipFill>
        <p:spPr>
          <a:xfrm>
            <a:off x="581025" y="473339"/>
            <a:ext cx="4423358" cy="912546"/>
          </a:xfrm>
          <a:prstGeom prst="rect">
            <a:avLst/>
          </a:prstGeom>
          <a:noFill/>
          <a:ln>
            <a:noFill/>
          </a:ln>
        </p:spPr>
      </p:pic>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ADIANT GOLD">
  <p:cSld name="TITLE SLIDE GRADIANT GOLD">
    <p:bg>
      <p:bgPr>
        <a:gradFill>
          <a:gsLst>
            <a:gs pos="0">
              <a:srgbClr val="E7C569"/>
            </a:gs>
            <a:gs pos="19000">
              <a:srgbClr val="E7C569"/>
            </a:gs>
            <a:gs pos="27875">
              <a:srgbClr val="E9CA75"/>
            </a:gs>
            <a:gs pos="36750">
              <a:srgbClr val="EBCE80"/>
            </a:gs>
            <a:gs pos="45625">
              <a:srgbClr val="EDD38B"/>
            </a:gs>
            <a:gs pos="54500">
              <a:srgbClr val="EED796"/>
            </a:gs>
            <a:gs pos="90000">
              <a:srgbClr val="F5E8C3"/>
            </a:gs>
            <a:gs pos="100000">
              <a:srgbClr val="F5E8C3"/>
            </a:gs>
          </a:gsLst>
          <a:lin ang="2700000" scaled="0"/>
        </a:gradFill>
      </p:bgPr>
    </p:bg>
    <p:spTree>
      <p:nvGrpSpPr>
        <p:cNvPr id="123" name="Shape 123"/>
        <p:cNvGrpSpPr/>
        <p:nvPr/>
      </p:nvGrpSpPr>
      <p:grpSpPr>
        <a:xfrm>
          <a:off x="0" y="0"/>
          <a:ext cx="0" cy="0"/>
          <a:chOff x="0" y="0"/>
          <a:chExt cx="0" cy="0"/>
        </a:xfrm>
      </p:grpSpPr>
      <p:sp>
        <p:nvSpPr>
          <p:cNvPr id="124" name="Google Shape;124;p23"/>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dk1"/>
              </a:buClr>
              <a:buSzPts val="3200"/>
              <a:buFont typeface="Arial"/>
              <a:buNone/>
              <a:defRPr b="0" i="0" sz="3200" u="none" cap="none" strike="noStrike">
                <a:solidFill>
                  <a:schemeClr val="dk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5" name="Google Shape;125;p23"/>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8571"/>
              </a:lnSpc>
              <a:spcBef>
                <a:spcPts val="1000"/>
              </a:spcBef>
              <a:spcAft>
                <a:spcPts val="0"/>
              </a:spcAft>
              <a:buClr>
                <a:schemeClr val="dk1"/>
              </a:buClr>
              <a:buSzPts val="1400"/>
              <a:buFont typeface="Arial"/>
              <a:buNone/>
              <a:defRPr b="0" i="0" sz="14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6" name="Google Shape;126;p23"/>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DAA823"/>
                </a:solidFill>
                <a:latin typeface="Roboto"/>
                <a:ea typeface="Roboto"/>
                <a:cs typeface="Roboto"/>
                <a:sym typeface="Roboto"/>
              </a:rPr>
              <a:t>©EDB 2024 — ALL RIGHTS RESERVED.</a:t>
            </a:r>
            <a:endParaRPr/>
          </a:p>
        </p:txBody>
      </p:sp>
      <p:pic>
        <p:nvPicPr>
          <p:cNvPr id="127" name="Google Shape;127;p23"/>
          <p:cNvPicPr preferRelativeResize="0"/>
          <p:nvPr/>
        </p:nvPicPr>
        <p:blipFill rotWithShape="1">
          <a:blip r:embed="rId2">
            <a:alphaModFix/>
          </a:blip>
          <a:srcRect b="0" l="0" r="0" t="0"/>
          <a:stretch/>
        </p:blipFill>
        <p:spPr>
          <a:xfrm>
            <a:off x="581025" y="473339"/>
            <a:ext cx="4423358" cy="912546"/>
          </a:xfrm>
          <a:prstGeom prst="rect">
            <a:avLst/>
          </a:prstGeom>
          <a:noFill/>
          <a:ln>
            <a:noFill/>
          </a:ln>
        </p:spPr>
      </p:pic>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TATEMENT GRADIENT BLUE ">
  <p:cSld name="IMPACT STATEMENT GRADIENT BLUE ">
    <p:bg>
      <p:bgPr>
        <a:gradFill>
          <a:gsLst>
            <a:gs pos="0">
              <a:schemeClr val="dk2"/>
            </a:gs>
            <a:gs pos="19000">
              <a:schemeClr val="dk2"/>
            </a:gs>
            <a:gs pos="27875">
              <a:srgbClr val="305466"/>
            </a:gs>
            <a:gs pos="36750">
              <a:srgbClr val="375E72"/>
            </a:gs>
            <a:gs pos="45625">
              <a:srgbClr val="3E687E"/>
            </a:gs>
            <a:gs pos="54500">
              <a:srgbClr val="45728A"/>
            </a:gs>
            <a:gs pos="90000">
              <a:srgbClr val="6198B8"/>
            </a:gs>
            <a:gs pos="100000">
              <a:srgbClr val="6198B8"/>
            </a:gs>
          </a:gsLst>
          <a:lin ang="2700000" scaled="0"/>
        </a:gradFill>
      </p:bgPr>
    </p:bg>
    <p:spTree>
      <p:nvGrpSpPr>
        <p:cNvPr id="128" name="Shape 128"/>
        <p:cNvGrpSpPr/>
        <p:nvPr/>
      </p:nvGrpSpPr>
      <p:grpSpPr>
        <a:xfrm>
          <a:off x="0" y="0"/>
          <a:ext cx="0" cy="0"/>
          <a:chOff x="0" y="0"/>
          <a:chExt cx="0" cy="0"/>
        </a:xfrm>
      </p:grpSpPr>
      <p:sp>
        <p:nvSpPr>
          <p:cNvPr id="129" name="Google Shape;129;p24"/>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130" name="Google Shape;130;p24"/>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131" name="Google Shape;131;p24"/>
          <p:cNvSpPr txBox="1"/>
          <p:nvPr>
            <p:ph idx="1" type="body"/>
          </p:nvPr>
        </p:nvSpPr>
        <p:spPr>
          <a:xfrm>
            <a:off x="0" y="2406483"/>
            <a:ext cx="12191999"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7200"/>
              <a:buFont typeface="Arial"/>
              <a:buNone/>
              <a:defRPr b="0" i="0" sz="72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extLst>
    <p:ext uri="{DCECCB84-F9BA-43D5-87BE-67443E8EF086}">
      <p15:sldGuideLst>
        <p15:guide id="1" orient="horz" pos="2160">
          <p15:clr>
            <a:srgbClr val="FBAE40"/>
          </p15:clr>
        </p15:guide>
        <p15:guide id="2" pos="3840">
          <p15:clr>
            <a:srgbClr val="FBAE40"/>
          </p15:clr>
        </p15:guide>
        <p15:guide id="3" pos="2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_STATEMENT_FRAME_GRADIENT">
  <p:cSld name="IMPACT_STATEMENT_FRAME_GRADIENT">
    <p:spTree>
      <p:nvGrpSpPr>
        <p:cNvPr id="132" name="Shape 132"/>
        <p:cNvGrpSpPr/>
        <p:nvPr/>
      </p:nvGrpSpPr>
      <p:grpSpPr>
        <a:xfrm>
          <a:off x="0" y="0"/>
          <a:ext cx="0" cy="0"/>
          <a:chOff x="0" y="0"/>
          <a:chExt cx="0" cy="0"/>
        </a:xfrm>
      </p:grpSpPr>
      <p:sp>
        <p:nvSpPr>
          <p:cNvPr id="133" name="Google Shape;133;p25"/>
          <p:cNvSpPr/>
          <p:nvPr/>
        </p:nvSpPr>
        <p:spPr>
          <a:xfrm>
            <a:off x="712380" y="740297"/>
            <a:ext cx="10715929" cy="5392737"/>
          </a:xfrm>
          <a:prstGeom prst="rect">
            <a:avLst/>
          </a:prstGeom>
          <a:gradFill>
            <a:gsLst>
              <a:gs pos="0">
                <a:srgbClr val="19425B"/>
              </a:gs>
              <a:gs pos="10000">
                <a:srgbClr val="19425B"/>
              </a:gs>
              <a:gs pos="90000">
                <a:srgbClr val="7FBBDF"/>
              </a:gs>
              <a:gs pos="100000">
                <a:srgbClr val="7FBBDF"/>
              </a:gs>
            </a:gsLst>
            <a:lin ang="3600000" scaled="0"/>
          </a:gradFill>
          <a:ln>
            <a:noFill/>
          </a:ln>
        </p:spPr>
        <p:txBody>
          <a:bodyPr anchorCtr="0" anchor="b" bIns="91425" lIns="182875" spcFirstLastPara="1" rIns="0" wrap="square" tIns="0">
            <a:noAutofit/>
          </a:bodyPr>
          <a:lstStyle/>
          <a:p>
            <a:pPr indent="0" lvl="0" marL="0" marR="0" rtl="0" algn="l">
              <a:lnSpc>
                <a:spcPct val="100000"/>
              </a:lnSpc>
              <a:spcBef>
                <a:spcPts val="0"/>
              </a:spcBef>
              <a:spcAft>
                <a:spcPts val="0"/>
              </a:spcAft>
              <a:buClr>
                <a:schemeClr val="dk1"/>
              </a:buClr>
              <a:buSzPts val="4000"/>
              <a:buFont typeface="Roboto"/>
              <a:buNone/>
            </a:pPr>
            <a:r>
              <a:t/>
            </a:r>
            <a:endParaRPr b="0" i="0" sz="4000" u="none" cap="none" strike="noStrike">
              <a:solidFill>
                <a:srgbClr val="FFFFFF"/>
              </a:solidFill>
              <a:latin typeface="Roboto"/>
              <a:ea typeface="Roboto"/>
              <a:cs typeface="Roboto"/>
              <a:sym typeface="Roboto"/>
            </a:endParaRPr>
          </a:p>
        </p:txBody>
      </p:sp>
      <p:pic>
        <p:nvPicPr>
          <p:cNvPr id="134" name="Google Shape;134;p25"/>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135" name="Google Shape;135;p25"/>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36" name="Google Shape;136;p25"/>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137" name="Google Shape;137;p25"/>
          <p:cNvSpPr txBox="1"/>
          <p:nvPr>
            <p:ph idx="2" type="body"/>
          </p:nvPr>
        </p:nvSpPr>
        <p:spPr>
          <a:xfrm>
            <a:off x="1007165" y="2406483"/>
            <a:ext cx="10148515" cy="2045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4800"/>
              <a:buFont typeface="Arial"/>
              <a:buNone/>
              <a:defRPr b="0" i="0" sz="48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ANT SECTION BREAK 1">
  <p:cSld name="GRADIANT SECTION BREAK 1">
    <p:bg>
      <p:bgPr>
        <a:gradFill>
          <a:gsLst>
            <a:gs pos="0">
              <a:srgbClr val="19425B"/>
            </a:gs>
            <a:gs pos="10000">
              <a:srgbClr val="19425B"/>
            </a:gs>
            <a:gs pos="90000">
              <a:srgbClr val="83BBDD"/>
            </a:gs>
            <a:gs pos="100000">
              <a:srgbClr val="83BBDD"/>
            </a:gs>
          </a:gsLst>
          <a:lin ang="2700000" scaled="0"/>
        </a:gradFill>
      </p:bgPr>
    </p:bg>
    <p:spTree>
      <p:nvGrpSpPr>
        <p:cNvPr id="138" name="Shape 138"/>
        <p:cNvGrpSpPr/>
        <p:nvPr/>
      </p:nvGrpSpPr>
      <p:grpSpPr>
        <a:xfrm>
          <a:off x="0" y="0"/>
          <a:ext cx="0" cy="0"/>
          <a:chOff x="0" y="0"/>
          <a:chExt cx="0" cy="0"/>
        </a:xfrm>
      </p:grpSpPr>
      <p:pic>
        <p:nvPicPr>
          <p:cNvPr descr="A white text on a black background&#10;&#10;Description automatically generated" id="139" name="Google Shape;139;p26"/>
          <p:cNvPicPr preferRelativeResize="0"/>
          <p:nvPr/>
        </p:nvPicPr>
        <p:blipFill rotWithShape="1">
          <a:blip r:embed="rId2">
            <a:alphaModFix/>
          </a:blip>
          <a:srcRect b="0" l="0" r="0" t="0"/>
          <a:stretch/>
        </p:blipFill>
        <p:spPr>
          <a:xfrm>
            <a:off x="9785902" y="3116312"/>
            <a:ext cx="1847913" cy="625375"/>
          </a:xfrm>
          <a:prstGeom prst="rect">
            <a:avLst/>
          </a:prstGeom>
          <a:noFill/>
          <a:ln>
            <a:noFill/>
          </a:ln>
        </p:spPr>
      </p:pic>
      <p:sp>
        <p:nvSpPr>
          <p:cNvPr id="140" name="Google Shape;140;p26"/>
          <p:cNvSpPr txBox="1"/>
          <p:nvPr>
            <p:ph idx="1" type="body"/>
          </p:nvPr>
        </p:nvSpPr>
        <p:spPr>
          <a:xfrm>
            <a:off x="539263" y="3024920"/>
            <a:ext cx="8276492"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3FC2E3"/>
              </a:buClr>
              <a:buSzPts val="4000"/>
              <a:buFont typeface="Arial"/>
              <a:buNone/>
              <a:defRPr b="0" i="0" sz="4000" u="none" cap="none" strike="noStrike">
                <a:solidFill>
                  <a:srgbClr val="3FC2E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556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ANT SECTION BREAK 2">
  <p:cSld name="GRADIANT SECTION BREAK 2">
    <p:bg>
      <p:bgPr>
        <a:gradFill>
          <a:gsLst>
            <a:gs pos="0">
              <a:srgbClr val="14758B"/>
            </a:gs>
            <a:gs pos="10000">
              <a:srgbClr val="14758B"/>
            </a:gs>
            <a:gs pos="90000">
              <a:srgbClr val="84DAED"/>
            </a:gs>
            <a:gs pos="100000">
              <a:srgbClr val="84DAED"/>
            </a:gs>
          </a:gsLst>
          <a:lin ang="2700000" scaled="0"/>
        </a:gradFill>
      </p:bgPr>
    </p:bg>
    <p:spTree>
      <p:nvGrpSpPr>
        <p:cNvPr id="141" name="Shape 141"/>
        <p:cNvGrpSpPr/>
        <p:nvPr/>
      </p:nvGrpSpPr>
      <p:grpSpPr>
        <a:xfrm>
          <a:off x="0" y="0"/>
          <a:ext cx="0" cy="0"/>
          <a:chOff x="0" y="0"/>
          <a:chExt cx="0" cy="0"/>
        </a:xfrm>
      </p:grpSpPr>
      <p:pic>
        <p:nvPicPr>
          <p:cNvPr descr="A white text on a black background&#10;&#10;Description automatically generated" id="142" name="Google Shape;142;p27"/>
          <p:cNvPicPr preferRelativeResize="0"/>
          <p:nvPr/>
        </p:nvPicPr>
        <p:blipFill rotWithShape="1">
          <a:blip r:embed="rId2">
            <a:alphaModFix/>
          </a:blip>
          <a:srcRect b="0" l="0" r="0" t="0"/>
          <a:stretch/>
        </p:blipFill>
        <p:spPr>
          <a:xfrm>
            <a:off x="9785902" y="3116312"/>
            <a:ext cx="1847913" cy="625375"/>
          </a:xfrm>
          <a:prstGeom prst="rect">
            <a:avLst/>
          </a:prstGeom>
          <a:noFill/>
          <a:ln>
            <a:noFill/>
          </a:ln>
        </p:spPr>
      </p:pic>
      <p:sp>
        <p:nvSpPr>
          <p:cNvPr id="143" name="Google Shape;143;p27"/>
          <p:cNvSpPr txBox="1"/>
          <p:nvPr>
            <p:ph idx="1" type="body"/>
          </p:nvPr>
        </p:nvSpPr>
        <p:spPr>
          <a:xfrm>
            <a:off x="539263" y="3024920"/>
            <a:ext cx="8276492"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2F9BE"/>
              </a:buClr>
              <a:buSzPts val="4000"/>
              <a:buFont typeface="Arial"/>
              <a:buNone/>
              <a:defRPr b="0" i="0" sz="4000" u="none" cap="none" strike="noStrike">
                <a:solidFill>
                  <a:srgbClr val="22F9BE"/>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ANT SECTION BREAK 3">
  <p:cSld name="GRADIANT SECTION BREAK 3">
    <p:bg>
      <p:bgPr>
        <a:gradFill>
          <a:gsLst>
            <a:gs pos="0">
              <a:srgbClr val="00825E"/>
            </a:gs>
            <a:gs pos="10000">
              <a:srgbClr val="00825E"/>
            </a:gs>
            <a:gs pos="90000">
              <a:srgbClr val="67FFD5"/>
            </a:gs>
            <a:gs pos="100000">
              <a:srgbClr val="67FFD5"/>
            </a:gs>
          </a:gsLst>
          <a:lin ang="2700000" scaled="0"/>
        </a:gradFill>
      </p:bgPr>
    </p:bg>
    <p:spTree>
      <p:nvGrpSpPr>
        <p:cNvPr id="144" name="Shape 144"/>
        <p:cNvGrpSpPr/>
        <p:nvPr/>
      </p:nvGrpSpPr>
      <p:grpSpPr>
        <a:xfrm>
          <a:off x="0" y="0"/>
          <a:ext cx="0" cy="0"/>
          <a:chOff x="0" y="0"/>
          <a:chExt cx="0" cy="0"/>
        </a:xfrm>
      </p:grpSpPr>
      <p:pic>
        <p:nvPicPr>
          <p:cNvPr descr="A white text on a black background&#10;&#10;Description automatically generated" id="145" name="Google Shape;145;p28"/>
          <p:cNvPicPr preferRelativeResize="0"/>
          <p:nvPr/>
        </p:nvPicPr>
        <p:blipFill rotWithShape="1">
          <a:blip r:embed="rId2">
            <a:alphaModFix/>
          </a:blip>
          <a:srcRect b="0" l="0" r="0" t="0"/>
          <a:stretch/>
        </p:blipFill>
        <p:spPr>
          <a:xfrm>
            <a:off x="9785902" y="3116312"/>
            <a:ext cx="1847913" cy="625375"/>
          </a:xfrm>
          <a:prstGeom prst="rect">
            <a:avLst/>
          </a:prstGeom>
          <a:noFill/>
          <a:ln>
            <a:noFill/>
          </a:ln>
        </p:spPr>
      </p:pic>
      <p:sp>
        <p:nvSpPr>
          <p:cNvPr id="146" name="Google Shape;146;p28"/>
          <p:cNvSpPr txBox="1"/>
          <p:nvPr>
            <p:ph idx="1" type="body"/>
          </p:nvPr>
        </p:nvSpPr>
        <p:spPr>
          <a:xfrm>
            <a:off x="539263" y="3024920"/>
            <a:ext cx="8276492"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F0DBA5"/>
              </a:buClr>
              <a:buSzPts val="4000"/>
              <a:buFont typeface="Arial"/>
              <a:buNone/>
              <a:defRPr b="0" i="0" sz="4000" u="none" cap="none" strike="noStrike">
                <a:solidFill>
                  <a:srgbClr val="F0DBA5"/>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ANT SECTION BREAK 4">
  <p:cSld name="GRADIANT SECTION BREAK 4">
    <p:bg>
      <p:bgPr>
        <a:gradFill>
          <a:gsLst>
            <a:gs pos="0">
              <a:srgbClr val="E7C569"/>
            </a:gs>
            <a:gs pos="10000">
              <a:srgbClr val="E7C569"/>
            </a:gs>
            <a:gs pos="90000">
              <a:srgbClr val="F5E8C3"/>
            </a:gs>
            <a:gs pos="100000">
              <a:srgbClr val="F5E8C3"/>
            </a:gs>
          </a:gsLst>
          <a:lin ang="2700000" scaled="0"/>
        </a:gradFill>
      </p:bgPr>
    </p:bg>
    <p:spTree>
      <p:nvGrpSpPr>
        <p:cNvPr id="147" name="Shape 147"/>
        <p:cNvGrpSpPr/>
        <p:nvPr/>
      </p:nvGrpSpPr>
      <p:grpSpPr>
        <a:xfrm>
          <a:off x="0" y="0"/>
          <a:ext cx="0" cy="0"/>
          <a:chOff x="0" y="0"/>
          <a:chExt cx="0" cy="0"/>
        </a:xfrm>
      </p:grpSpPr>
      <p:pic>
        <p:nvPicPr>
          <p:cNvPr descr="A white text on a black background&#10;&#10;Description automatically generated" id="148" name="Google Shape;148;p29"/>
          <p:cNvPicPr preferRelativeResize="0"/>
          <p:nvPr/>
        </p:nvPicPr>
        <p:blipFill rotWithShape="1">
          <a:blip r:embed="rId2">
            <a:alphaModFix/>
          </a:blip>
          <a:srcRect b="0" l="0" r="0" t="0"/>
          <a:stretch/>
        </p:blipFill>
        <p:spPr>
          <a:xfrm>
            <a:off x="9785902" y="3116312"/>
            <a:ext cx="1847913" cy="625375"/>
          </a:xfrm>
          <a:prstGeom prst="rect">
            <a:avLst/>
          </a:prstGeom>
          <a:noFill/>
          <a:ln>
            <a:noFill/>
          </a:ln>
        </p:spPr>
      </p:pic>
      <p:sp>
        <p:nvSpPr>
          <p:cNvPr id="149" name="Google Shape;149;p29"/>
          <p:cNvSpPr txBox="1"/>
          <p:nvPr>
            <p:ph idx="1" type="body"/>
          </p:nvPr>
        </p:nvSpPr>
        <p:spPr>
          <a:xfrm>
            <a:off x="539263" y="3024920"/>
            <a:ext cx="8276492"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000"/>
              <a:buFont typeface="Arial"/>
              <a:buNone/>
              <a:defRPr b="0" i="0" sz="4000" u="none" cap="none" strike="noStrike">
                <a:solidFill>
                  <a:schemeClr val="lt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E 2 ITEMS LEFT AND RIGHT">
  <p:cSld name="COMPARE 2 ITEMS LEFT AND RIGHT">
    <p:spTree>
      <p:nvGrpSpPr>
        <p:cNvPr id="150" name="Shape 150"/>
        <p:cNvGrpSpPr/>
        <p:nvPr/>
      </p:nvGrpSpPr>
      <p:grpSpPr>
        <a:xfrm>
          <a:off x="0" y="0"/>
          <a:ext cx="0" cy="0"/>
          <a:chOff x="0" y="0"/>
          <a:chExt cx="0" cy="0"/>
        </a:xfrm>
      </p:grpSpPr>
      <p:sp>
        <p:nvSpPr>
          <p:cNvPr id="151" name="Google Shape;151;p30"/>
          <p:cNvSpPr txBox="1"/>
          <p:nvPr>
            <p:ph idx="1" type="body"/>
          </p:nvPr>
        </p:nvSpPr>
        <p:spPr>
          <a:xfrm>
            <a:off x="493293" y="751974"/>
            <a:ext cx="5209674" cy="53540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52" name="Google Shape;152;p30"/>
          <p:cNvSpPr txBox="1"/>
          <p:nvPr>
            <p:ph idx="2" type="body"/>
          </p:nvPr>
        </p:nvSpPr>
        <p:spPr>
          <a:xfrm>
            <a:off x="6517103" y="751973"/>
            <a:ext cx="5209674" cy="535405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53" name="Google Shape;153;p30"/>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AME IMAGE SMALL TITLE ">
  <p:cSld name="1_FRAME IMAGE SMALL TITLE ">
    <p:spTree>
      <p:nvGrpSpPr>
        <p:cNvPr id="20" name="Shape 20"/>
        <p:cNvGrpSpPr/>
        <p:nvPr/>
      </p:nvGrpSpPr>
      <p:grpSpPr>
        <a:xfrm>
          <a:off x="0" y="0"/>
          <a:ext cx="0" cy="0"/>
          <a:chOff x="0" y="0"/>
          <a:chExt cx="0" cy="0"/>
        </a:xfrm>
      </p:grpSpPr>
      <p:sp>
        <p:nvSpPr>
          <p:cNvPr id="21" name="Google Shape;21;p4"/>
          <p:cNvSpPr/>
          <p:nvPr>
            <p:ph idx="2" type="pic"/>
          </p:nvPr>
        </p:nvSpPr>
        <p:spPr>
          <a:xfrm>
            <a:off x="744440" y="734720"/>
            <a:ext cx="10699750" cy="5392737"/>
          </a:xfrm>
          <a:prstGeom prst="rect">
            <a:avLst/>
          </a:prstGeom>
          <a:noFill/>
          <a:ln>
            <a:noFill/>
          </a:ln>
        </p:spPr>
      </p:sp>
      <p:pic>
        <p:nvPicPr>
          <p:cNvPr id="22" name="Google Shape;22;p4"/>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23" name="Google Shape;23;p4"/>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24" name="Google Shape;24;p4"/>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25" name="Google Shape;25;p4"/>
          <p:cNvSpPr txBox="1"/>
          <p:nvPr>
            <p:ph idx="3" type="body"/>
          </p:nvPr>
        </p:nvSpPr>
        <p:spPr>
          <a:xfrm>
            <a:off x="1057275" y="4343400"/>
            <a:ext cx="9029700"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7500"/>
              </a:lnSpc>
              <a:spcBef>
                <a:spcPts val="1000"/>
              </a:spcBef>
              <a:spcAft>
                <a:spcPts val="0"/>
              </a:spcAft>
              <a:buClr>
                <a:schemeClr val="dk1"/>
              </a:buClr>
              <a:buSzPts val="3200"/>
              <a:buFont typeface="Arial"/>
              <a:buNone/>
              <a:defRPr b="0" i="0" sz="3200" u="none" cap="none" strike="noStrike">
                <a:solidFill>
                  <a:schemeClr val="dk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AYOUT">
  <p:cSld name="COMPARISON LAYOUT">
    <p:spTree>
      <p:nvGrpSpPr>
        <p:cNvPr id="154" name="Shape 154"/>
        <p:cNvGrpSpPr/>
        <p:nvPr/>
      </p:nvGrpSpPr>
      <p:grpSpPr>
        <a:xfrm>
          <a:off x="0" y="0"/>
          <a:ext cx="0" cy="0"/>
          <a:chOff x="0" y="0"/>
          <a:chExt cx="0" cy="0"/>
        </a:xfrm>
      </p:grpSpPr>
      <p:sp>
        <p:nvSpPr>
          <p:cNvPr id="155" name="Google Shape;155;p31"/>
          <p:cNvSpPr txBox="1"/>
          <p:nvPr>
            <p:ph idx="1" type="body"/>
          </p:nvPr>
        </p:nvSpPr>
        <p:spPr>
          <a:xfrm>
            <a:off x="1731963" y="2044700"/>
            <a:ext cx="3741737" cy="3717925"/>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56" name="Google Shape;156;p31"/>
          <p:cNvSpPr/>
          <p:nvPr>
            <p:ph idx="2" type="tbl"/>
          </p:nvPr>
        </p:nvSpPr>
        <p:spPr>
          <a:xfrm>
            <a:off x="6846387" y="1143000"/>
            <a:ext cx="4572000" cy="4572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600"/>
              <a:buFont typeface="Roboto"/>
              <a:buNone/>
              <a:defRPr sz="1600">
                <a:solidFill>
                  <a:schemeClr val="dk1"/>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57" name="Google Shape;157;p31"/>
          <p:cNvSpPr txBox="1"/>
          <p:nvPr>
            <p:ph idx="3" type="body"/>
          </p:nvPr>
        </p:nvSpPr>
        <p:spPr>
          <a:xfrm>
            <a:off x="373480" y="409074"/>
            <a:ext cx="4186488"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58" name="Google Shape;158;p31"/>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IMAGE SMALL TITLE ">
  <p:cSld name="FRAME IMAGE SMALL TITLE ">
    <p:spTree>
      <p:nvGrpSpPr>
        <p:cNvPr id="159" name="Shape 159"/>
        <p:cNvGrpSpPr/>
        <p:nvPr/>
      </p:nvGrpSpPr>
      <p:grpSpPr>
        <a:xfrm>
          <a:off x="0" y="0"/>
          <a:ext cx="0" cy="0"/>
          <a:chOff x="0" y="0"/>
          <a:chExt cx="0" cy="0"/>
        </a:xfrm>
      </p:grpSpPr>
      <p:sp>
        <p:nvSpPr>
          <p:cNvPr id="160" name="Google Shape;160;p32"/>
          <p:cNvSpPr/>
          <p:nvPr>
            <p:ph idx="2" type="pic"/>
          </p:nvPr>
        </p:nvSpPr>
        <p:spPr>
          <a:xfrm>
            <a:off x="744440" y="734720"/>
            <a:ext cx="10699750" cy="5392737"/>
          </a:xfrm>
          <a:prstGeom prst="rect">
            <a:avLst/>
          </a:prstGeom>
          <a:noFill/>
          <a:ln>
            <a:noFill/>
          </a:ln>
        </p:spPr>
      </p:sp>
      <p:pic>
        <p:nvPicPr>
          <p:cNvPr id="161" name="Google Shape;161;p32"/>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162" name="Google Shape;162;p32"/>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63" name="Google Shape;163;p32"/>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OPPED MEDIA WITH EDB LOGO">
  <p:cSld name="CROPPED MEDIA WITH EDB LOGO">
    <p:spTree>
      <p:nvGrpSpPr>
        <p:cNvPr id="164" name="Shape 164"/>
        <p:cNvGrpSpPr/>
        <p:nvPr/>
      </p:nvGrpSpPr>
      <p:grpSpPr>
        <a:xfrm>
          <a:off x="0" y="0"/>
          <a:ext cx="0" cy="0"/>
          <a:chOff x="0" y="0"/>
          <a:chExt cx="0" cy="0"/>
        </a:xfrm>
      </p:grpSpPr>
      <p:sp>
        <p:nvSpPr>
          <p:cNvPr id="165" name="Google Shape;165;p33"/>
          <p:cNvSpPr/>
          <p:nvPr>
            <p:ph idx="2" type="media"/>
          </p:nvPr>
        </p:nvSpPr>
        <p:spPr>
          <a:xfrm>
            <a:off x="639679" y="679784"/>
            <a:ext cx="10912643" cy="54984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pic>
        <p:nvPicPr>
          <p:cNvPr descr="A blue and grey logo&#10;&#10;Description automatically generated" id="166" name="Google Shape;166;p33"/>
          <p:cNvPicPr preferRelativeResize="0"/>
          <p:nvPr/>
        </p:nvPicPr>
        <p:blipFill rotWithShape="1">
          <a:blip r:embed="rId2">
            <a:alphaModFix/>
          </a:blip>
          <a:srcRect b="0" l="0" r="0" t="0"/>
          <a:stretch/>
        </p:blipFill>
        <p:spPr>
          <a:xfrm>
            <a:off x="10895965" y="6323846"/>
            <a:ext cx="1009537" cy="341650"/>
          </a:xfrm>
          <a:prstGeom prst="rect">
            <a:avLst/>
          </a:prstGeom>
          <a:noFill/>
          <a:ln>
            <a:noFill/>
          </a:ln>
        </p:spPr>
      </p:pic>
      <p:sp>
        <p:nvSpPr>
          <p:cNvPr id="167" name="Google Shape;167;p33"/>
          <p:cNvSpPr txBox="1"/>
          <p:nvPr/>
        </p:nvSpPr>
        <p:spPr>
          <a:xfrm>
            <a:off x="604815" y="6471198"/>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ID BLANK NO FORMATTING ">
  <p:cSld name="SOLID BLANK NO FORMATTING ">
    <p:spTree>
      <p:nvGrpSpPr>
        <p:cNvPr id="168" name="Shape 168"/>
        <p:cNvGrpSpPr/>
        <p:nvPr/>
      </p:nvGrpSpPr>
      <p:grpSpPr>
        <a:xfrm>
          <a:off x="0" y="0"/>
          <a:ext cx="0" cy="0"/>
          <a:chOff x="0" y="0"/>
          <a:chExt cx="0" cy="0"/>
        </a:xfrm>
      </p:grpSpPr>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EMADE APPROVED IMAGE WITH TEXT ">
  <p:cSld name="1_PREMADE APPROVED IMAGE WITH TEXT ">
    <p:spTree>
      <p:nvGrpSpPr>
        <p:cNvPr id="169" name="Shape 169"/>
        <p:cNvGrpSpPr/>
        <p:nvPr/>
      </p:nvGrpSpPr>
      <p:grpSpPr>
        <a:xfrm>
          <a:off x="0" y="0"/>
          <a:ext cx="0" cy="0"/>
          <a:chOff x="0" y="0"/>
          <a:chExt cx="0" cy="0"/>
        </a:xfrm>
      </p:grpSpPr>
      <p:pic>
        <p:nvPicPr>
          <p:cNvPr id="170" name="Google Shape;170;p35"/>
          <p:cNvPicPr preferRelativeResize="0"/>
          <p:nvPr/>
        </p:nvPicPr>
        <p:blipFill rotWithShape="1">
          <a:blip r:embed="rId2">
            <a:alphaModFix/>
          </a:blip>
          <a:srcRect b="0" l="16967" r="0" t="0"/>
          <a:stretch/>
        </p:blipFill>
        <p:spPr>
          <a:xfrm>
            <a:off x="0" y="0"/>
            <a:ext cx="12192000" cy="6945086"/>
          </a:xfrm>
          <a:prstGeom prst="rect">
            <a:avLst/>
          </a:prstGeom>
          <a:noFill/>
          <a:ln>
            <a:noFill/>
          </a:ln>
        </p:spPr>
      </p:pic>
      <p:pic>
        <p:nvPicPr>
          <p:cNvPr id="171" name="Google Shape;171;p35"/>
          <p:cNvPicPr preferRelativeResize="0"/>
          <p:nvPr/>
        </p:nvPicPr>
        <p:blipFill rotWithShape="1">
          <a:blip r:embed="rId3">
            <a:alphaModFix/>
          </a:blip>
          <a:srcRect b="0" l="0" r="0" t="0"/>
          <a:stretch/>
        </p:blipFill>
        <p:spPr>
          <a:xfrm>
            <a:off x="339108" y="6132945"/>
            <a:ext cx="525500" cy="389072"/>
          </a:xfrm>
          <a:prstGeom prst="rect">
            <a:avLst/>
          </a:prstGeom>
          <a:noFill/>
          <a:ln>
            <a:noFill/>
          </a:ln>
        </p:spPr>
      </p:pic>
      <p:sp>
        <p:nvSpPr>
          <p:cNvPr id="172" name="Google Shape;172;p35"/>
          <p:cNvSpPr txBox="1"/>
          <p:nvPr>
            <p:ph idx="1" type="body"/>
          </p:nvPr>
        </p:nvSpPr>
        <p:spPr>
          <a:xfrm>
            <a:off x="6972300" y="3429000"/>
            <a:ext cx="4686300"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3FC2E3"/>
              </a:buClr>
              <a:buSzPts val="2800"/>
              <a:buFont typeface="Arial"/>
              <a:buNone/>
              <a:defRPr b="0" i="0" sz="2800" u="none" cap="none" strike="noStrike">
                <a:solidFill>
                  <a:srgbClr val="3FC2E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73" name="Google Shape;173;p35"/>
          <p:cNvSpPr txBox="1"/>
          <p:nvPr>
            <p:ph idx="2" type="body"/>
          </p:nvPr>
        </p:nvSpPr>
        <p:spPr>
          <a:xfrm>
            <a:off x="6972300" y="4359996"/>
            <a:ext cx="4686300"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74" name="Google Shape;174;p35"/>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Tree>
  </p:cSld>
  <p:clrMapOvr>
    <a:masterClrMapping/>
  </p:clrMapOvr>
  <p:extLst>
    <p:ext uri="{DCECCB84-F9BA-43D5-87BE-67443E8EF086}">
      <p15:sldGuideLst>
        <p15:guide id="1" pos="7344">
          <p15:clr>
            <a:srgbClr val="FBAE40"/>
          </p15:clr>
        </p15:guide>
        <p15:guide id="2" pos="4392">
          <p15:clr>
            <a:srgbClr val="FBAE40"/>
          </p15:clr>
        </p15:guide>
        <p15:guide id="3" pos="6456">
          <p15:clr>
            <a:srgbClr val="5ACBF0"/>
          </p15:clr>
        </p15:guide>
        <p15:guide id="4" pos="2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REMADE APPROVED IMAGE WITH TEXT ">
  <p:cSld name="2_PREMADE APPROVED IMAGE WITH TEXT ">
    <p:spTree>
      <p:nvGrpSpPr>
        <p:cNvPr id="175" name="Shape 175"/>
        <p:cNvGrpSpPr/>
        <p:nvPr/>
      </p:nvGrpSpPr>
      <p:grpSpPr>
        <a:xfrm>
          <a:off x="0" y="0"/>
          <a:ext cx="0" cy="0"/>
          <a:chOff x="0" y="0"/>
          <a:chExt cx="0" cy="0"/>
        </a:xfrm>
      </p:grpSpPr>
      <p:pic>
        <p:nvPicPr>
          <p:cNvPr descr="A crowd of people in a room with a spotlight&#10;&#10;Description automatically generated" id="176" name="Google Shape;176;p36"/>
          <p:cNvPicPr preferRelativeResize="0"/>
          <p:nvPr/>
        </p:nvPicPr>
        <p:blipFill rotWithShape="1">
          <a:blip r:embed="rId2">
            <a:alphaModFix/>
          </a:blip>
          <a:srcRect b="15930" l="0" r="0" t="13421"/>
          <a:stretch/>
        </p:blipFill>
        <p:spPr>
          <a:xfrm>
            <a:off x="-19879" y="-19878"/>
            <a:ext cx="12416331" cy="6949440"/>
          </a:xfrm>
          <a:prstGeom prst="rect">
            <a:avLst/>
          </a:prstGeom>
          <a:noFill/>
          <a:ln>
            <a:noFill/>
          </a:ln>
        </p:spPr>
      </p:pic>
      <p:pic>
        <p:nvPicPr>
          <p:cNvPr id="177" name="Google Shape;177;p36"/>
          <p:cNvPicPr preferRelativeResize="0"/>
          <p:nvPr/>
        </p:nvPicPr>
        <p:blipFill rotWithShape="1">
          <a:blip r:embed="rId3">
            <a:alphaModFix/>
          </a:blip>
          <a:srcRect b="0" l="0" r="0" t="0"/>
          <a:stretch/>
        </p:blipFill>
        <p:spPr>
          <a:xfrm>
            <a:off x="339108" y="6132945"/>
            <a:ext cx="525500" cy="389072"/>
          </a:xfrm>
          <a:prstGeom prst="rect">
            <a:avLst/>
          </a:prstGeom>
          <a:noFill/>
          <a:ln>
            <a:noFill/>
          </a:ln>
        </p:spPr>
      </p:pic>
      <p:sp>
        <p:nvSpPr>
          <p:cNvPr id="178" name="Google Shape;178;p36"/>
          <p:cNvSpPr txBox="1"/>
          <p:nvPr>
            <p:ph idx="1" type="body"/>
          </p:nvPr>
        </p:nvSpPr>
        <p:spPr>
          <a:xfrm>
            <a:off x="342900" y="1563551"/>
            <a:ext cx="6629400"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2F9BE"/>
              </a:buClr>
              <a:buSzPts val="2800"/>
              <a:buFont typeface="Arial"/>
              <a:buNone/>
              <a:defRPr b="0" i="0" sz="2800" u="none" cap="none" strike="noStrike">
                <a:solidFill>
                  <a:srgbClr val="22F9BE"/>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79" name="Google Shape;179;p36"/>
          <p:cNvSpPr txBox="1"/>
          <p:nvPr>
            <p:ph idx="2" type="body"/>
          </p:nvPr>
        </p:nvSpPr>
        <p:spPr>
          <a:xfrm>
            <a:off x="342900" y="2494547"/>
            <a:ext cx="3102049"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Roboto Light"/>
                <a:ea typeface="Roboto Light"/>
                <a:cs typeface="Roboto Light"/>
                <a:sym typeface="Roboto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80" name="Google Shape;180;p36"/>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700"/>
              <a:buFont typeface="Arial"/>
              <a:buNone/>
            </a:pPr>
            <a:r>
              <a:rPr lang="en-US" sz="700">
                <a:solidFill>
                  <a:srgbClr val="FFFFFF"/>
                </a:solidFill>
                <a:latin typeface="Roboto"/>
                <a:ea typeface="Roboto"/>
                <a:cs typeface="Roboto"/>
                <a:sym typeface="Roboto"/>
              </a:rPr>
              <a:t>©EDB 2024 — ALL RIGHTS RESERVED.</a:t>
            </a:r>
            <a:endParaRPr/>
          </a:p>
        </p:txBody>
      </p:sp>
      <p:pic>
        <p:nvPicPr>
          <p:cNvPr id="181" name="Google Shape;181;p36"/>
          <p:cNvPicPr preferRelativeResize="0"/>
          <p:nvPr/>
        </p:nvPicPr>
        <p:blipFill rotWithShape="1">
          <a:blip r:embed="rId3">
            <a:alphaModFix/>
          </a:blip>
          <a:srcRect b="0" l="0" r="0" t="0"/>
          <a:stretch/>
        </p:blipFill>
        <p:spPr>
          <a:xfrm>
            <a:off x="11353123" y="3189543"/>
            <a:ext cx="610954" cy="452341"/>
          </a:xfrm>
          <a:prstGeom prst="rect">
            <a:avLst/>
          </a:prstGeom>
          <a:noFill/>
          <a:ln>
            <a:noFill/>
          </a:ln>
        </p:spPr>
      </p:pic>
    </p:spTree>
  </p:cSld>
  <p:clrMapOvr>
    <a:masterClrMapping/>
  </p:clrMapOvr>
  <p:extLst>
    <p:ext uri="{DCECCB84-F9BA-43D5-87BE-67443E8EF086}">
      <p15:sldGuideLst>
        <p15:guide id="1" pos="7344">
          <p15:clr>
            <a:srgbClr val="FBAE40"/>
          </p15:clr>
        </p15:guide>
        <p15:guide id="2" pos="4392">
          <p15:clr>
            <a:srgbClr val="FBAE40"/>
          </p15:clr>
        </p15:guide>
        <p15:guide id="3" pos="6456">
          <p15:clr>
            <a:srgbClr val="5ACBF0"/>
          </p15:clr>
        </p15:guide>
        <p15:guide id="4" pos="2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RAME IMAGE SMALL TITLE ">
  <p:cSld name="2_FRAME IMAGE SMALL TITLE ">
    <p:spTree>
      <p:nvGrpSpPr>
        <p:cNvPr id="26" name="Shape 26"/>
        <p:cNvGrpSpPr/>
        <p:nvPr/>
      </p:nvGrpSpPr>
      <p:grpSpPr>
        <a:xfrm>
          <a:off x="0" y="0"/>
          <a:ext cx="0" cy="0"/>
          <a:chOff x="0" y="0"/>
          <a:chExt cx="0" cy="0"/>
        </a:xfrm>
      </p:grpSpPr>
      <p:sp>
        <p:nvSpPr>
          <p:cNvPr id="27" name="Google Shape;27;p5"/>
          <p:cNvSpPr/>
          <p:nvPr>
            <p:ph idx="2" type="pic"/>
          </p:nvPr>
        </p:nvSpPr>
        <p:spPr>
          <a:xfrm>
            <a:off x="744440" y="734720"/>
            <a:ext cx="10699750" cy="5392737"/>
          </a:xfrm>
          <a:prstGeom prst="rect">
            <a:avLst/>
          </a:prstGeom>
          <a:noFill/>
          <a:ln>
            <a:noFill/>
          </a:ln>
        </p:spPr>
      </p:sp>
      <p:pic>
        <p:nvPicPr>
          <p:cNvPr id="28" name="Google Shape;28;p5"/>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29" name="Google Shape;29;p5"/>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0" name="Google Shape;30;p5"/>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31" name="Google Shape;31;p5"/>
          <p:cNvSpPr txBox="1"/>
          <p:nvPr>
            <p:ph idx="3" type="body"/>
          </p:nvPr>
        </p:nvSpPr>
        <p:spPr>
          <a:xfrm>
            <a:off x="1157551" y="1253263"/>
            <a:ext cx="9873528"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3"/>
              </a:buClr>
              <a:buSzPts val="3600"/>
              <a:buFont typeface="Arial"/>
              <a:buNone/>
              <a:defRPr b="0" i="0" sz="3600" u="none" cap="none" strike="noStrike">
                <a:solidFill>
                  <a:schemeClr val="accent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2" name="Google Shape;32;p5"/>
          <p:cNvSpPr txBox="1"/>
          <p:nvPr>
            <p:ph idx="4" type="body"/>
          </p:nvPr>
        </p:nvSpPr>
        <p:spPr>
          <a:xfrm>
            <a:off x="7363326" y="3775938"/>
            <a:ext cx="3944414"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PACT_STATEMENT_FRAME_GRADIENT">
  <p:cSld name="1_IMPACT_STATEMENT_FRAME_GRADIENT">
    <p:spTree>
      <p:nvGrpSpPr>
        <p:cNvPr id="33" name="Shape 33"/>
        <p:cNvGrpSpPr/>
        <p:nvPr/>
      </p:nvGrpSpPr>
      <p:grpSpPr>
        <a:xfrm>
          <a:off x="0" y="0"/>
          <a:ext cx="0" cy="0"/>
          <a:chOff x="0" y="0"/>
          <a:chExt cx="0" cy="0"/>
        </a:xfrm>
      </p:grpSpPr>
      <p:sp>
        <p:nvSpPr>
          <p:cNvPr id="34" name="Google Shape;34;p6"/>
          <p:cNvSpPr/>
          <p:nvPr/>
        </p:nvSpPr>
        <p:spPr>
          <a:xfrm>
            <a:off x="712380" y="740297"/>
            <a:ext cx="10715929" cy="5392737"/>
          </a:xfrm>
          <a:prstGeom prst="rect">
            <a:avLst/>
          </a:prstGeom>
          <a:gradFill>
            <a:gsLst>
              <a:gs pos="0">
                <a:srgbClr val="19425B"/>
              </a:gs>
              <a:gs pos="10000">
                <a:srgbClr val="19425B"/>
              </a:gs>
              <a:gs pos="90000">
                <a:srgbClr val="7FBBDF"/>
              </a:gs>
              <a:gs pos="100000">
                <a:srgbClr val="7FBBDF"/>
              </a:gs>
            </a:gsLst>
            <a:lin ang="3600000" scaled="0"/>
          </a:gradFill>
          <a:ln>
            <a:noFill/>
          </a:ln>
        </p:spPr>
        <p:txBody>
          <a:bodyPr anchorCtr="0" anchor="b" bIns="91425" lIns="182875" spcFirstLastPara="1" rIns="0" wrap="square" tIns="0">
            <a:noAutofit/>
          </a:bodyPr>
          <a:lstStyle/>
          <a:p>
            <a:pPr indent="0" lvl="0" marL="0" marR="0" rtl="0" algn="l">
              <a:lnSpc>
                <a:spcPct val="100000"/>
              </a:lnSpc>
              <a:spcBef>
                <a:spcPts val="0"/>
              </a:spcBef>
              <a:spcAft>
                <a:spcPts val="0"/>
              </a:spcAft>
              <a:buClr>
                <a:schemeClr val="dk1"/>
              </a:buClr>
              <a:buSzPts val="4000"/>
              <a:buFont typeface="Roboto"/>
              <a:buNone/>
            </a:pPr>
            <a:r>
              <a:t/>
            </a:r>
            <a:endParaRPr b="0" i="0" sz="4000" u="none" cap="none" strike="noStrike">
              <a:solidFill>
                <a:srgbClr val="FFFFFF"/>
              </a:solidFill>
              <a:latin typeface="Roboto"/>
              <a:ea typeface="Roboto"/>
              <a:cs typeface="Roboto"/>
              <a:sym typeface="Roboto"/>
            </a:endParaRPr>
          </a:p>
        </p:txBody>
      </p:sp>
      <p:pic>
        <p:nvPicPr>
          <p:cNvPr id="35" name="Google Shape;35;p6"/>
          <p:cNvPicPr preferRelativeResize="0"/>
          <p:nvPr/>
        </p:nvPicPr>
        <p:blipFill rotWithShape="1">
          <a:blip r:embed="rId2">
            <a:alphaModFix/>
          </a:blip>
          <a:srcRect b="0" l="0" r="0" t="0"/>
          <a:stretch/>
        </p:blipFill>
        <p:spPr>
          <a:xfrm>
            <a:off x="11428309" y="6283866"/>
            <a:ext cx="566679" cy="416155"/>
          </a:xfrm>
          <a:prstGeom prst="rect">
            <a:avLst/>
          </a:prstGeom>
          <a:noFill/>
          <a:ln>
            <a:noFill/>
          </a:ln>
        </p:spPr>
      </p:pic>
      <p:sp>
        <p:nvSpPr>
          <p:cNvPr id="36" name="Google Shape;36;p6"/>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100"/>
              <a:buFont typeface="Arial"/>
              <a:buNone/>
              <a:defRPr b="0" i="0" sz="1100" u="none" cap="none" strike="noStrike">
                <a:solidFill>
                  <a:schemeClr val="dk2"/>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7" name="Google Shape;37;p6"/>
          <p:cNvSpPr txBox="1"/>
          <p:nvPr/>
        </p:nvSpPr>
        <p:spPr>
          <a:xfrm>
            <a:off x="712381" y="6534994"/>
            <a:ext cx="2968433" cy="111277"/>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BFBFBF"/>
                </a:solidFill>
                <a:latin typeface="Roboto"/>
                <a:ea typeface="Roboto"/>
                <a:cs typeface="Roboto"/>
                <a:sym typeface="Roboto"/>
              </a:rPr>
              <a:t>©EDB 2024 — ALL RIGHTS RESERVED.</a:t>
            </a:r>
            <a:endParaRPr/>
          </a:p>
        </p:txBody>
      </p:sp>
      <p:sp>
        <p:nvSpPr>
          <p:cNvPr id="38" name="Google Shape;38;p6"/>
          <p:cNvSpPr txBox="1"/>
          <p:nvPr>
            <p:ph idx="2" type="body"/>
          </p:nvPr>
        </p:nvSpPr>
        <p:spPr>
          <a:xfrm>
            <a:off x="1157551" y="2459578"/>
            <a:ext cx="9873528"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3"/>
              </a:buClr>
              <a:buSzPts val="3600"/>
              <a:buFont typeface="Arial"/>
              <a:buNone/>
              <a:defRPr b="0" i="0" sz="3600" u="none" cap="none" strike="noStrike">
                <a:solidFill>
                  <a:schemeClr val="accent3"/>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39" name="Google Shape;39;p6"/>
          <p:cNvSpPr txBox="1"/>
          <p:nvPr>
            <p:ph idx="3" type="body"/>
          </p:nvPr>
        </p:nvSpPr>
        <p:spPr>
          <a:xfrm>
            <a:off x="1157551" y="3484023"/>
            <a:ext cx="6804328" cy="914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Roboto Thin"/>
                <a:ea typeface="Roboto Thin"/>
                <a:cs typeface="Roboto Thin"/>
                <a:sym typeface="Roboto Th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extLst>
    <p:ext uri="{DCECCB84-F9BA-43D5-87BE-67443E8EF086}">
      <p15:sldGuideLst>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TEXT SLIDE">
  <p:cSld name="FULL WIDTH TEXT SLIDE">
    <p:spTree>
      <p:nvGrpSpPr>
        <p:cNvPr id="40" name="Shape 40"/>
        <p:cNvGrpSpPr/>
        <p:nvPr/>
      </p:nvGrpSpPr>
      <p:grpSpPr>
        <a:xfrm>
          <a:off x="0" y="0"/>
          <a:ext cx="0" cy="0"/>
          <a:chOff x="0" y="0"/>
          <a:chExt cx="0" cy="0"/>
        </a:xfrm>
      </p:grpSpPr>
      <p:sp>
        <p:nvSpPr>
          <p:cNvPr id="41" name="Google Shape;41;p7"/>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7"/>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43" name="Google Shape;43;p7"/>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44" name="Google Shape;44;p7"/>
          <p:cNvSpPr txBox="1"/>
          <p:nvPr>
            <p:ph idx="1" type="body"/>
          </p:nvPr>
        </p:nvSpPr>
        <p:spPr>
          <a:xfrm>
            <a:off x="635001" y="1371600"/>
            <a:ext cx="11026470" cy="2012859"/>
          </a:xfrm>
          <a:prstGeom prst="rect">
            <a:avLst/>
          </a:prstGeom>
          <a:noFill/>
          <a:ln>
            <a:noFill/>
          </a:ln>
        </p:spPr>
        <p:txBody>
          <a:bodyPr anchorCtr="0" anchor="t" bIns="45700" lIns="91425" spcFirstLastPara="1" rIns="91425" wrap="square" tIns="45700">
            <a:spAutoFit/>
          </a:bodyPr>
          <a:lstStyle>
            <a:lvl1pPr indent="-358140" lvl="0" marL="457200" marR="0" rtl="0" algn="l">
              <a:lnSpc>
                <a:spcPct val="90000"/>
              </a:lnSpc>
              <a:spcBef>
                <a:spcPts val="1000"/>
              </a:spcBef>
              <a:spcAft>
                <a:spcPts val="0"/>
              </a:spcAft>
              <a:buClr>
                <a:srgbClr val="262626"/>
              </a:buClr>
              <a:buSzPts val="2040"/>
              <a:buFont typeface="Noto Sans Symbols"/>
              <a:buChar char="▪"/>
              <a:defRPr b="0" i="0" sz="2400" u="none" cap="none" strike="noStrike">
                <a:solidFill>
                  <a:srgbClr val="262626"/>
                </a:solidFill>
                <a:latin typeface="Roboto Light"/>
                <a:ea typeface="Roboto Light"/>
                <a:cs typeface="Roboto Light"/>
                <a:sym typeface="Roboto Light"/>
              </a:defRPr>
            </a:lvl1pPr>
            <a:lvl2pPr indent="-325755" lvl="1" marL="914400" marR="0" rtl="0" algn="l">
              <a:lnSpc>
                <a:spcPct val="90000"/>
              </a:lnSpc>
              <a:spcBef>
                <a:spcPts val="5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2pPr>
            <a:lvl3pPr indent="-325755" lvl="2" marL="13716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3pPr>
            <a:lvl4pPr indent="-325755" lvl="3" marL="18288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4pPr>
            <a:lvl5pPr indent="-325754" lvl="4" marL="22860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TEXT SLIDE WITH SUBTITLE">
  <p:cSld name="FULL WIDTH TEXT SLIDE WITH SUBTITLE">
    <p:spTree>
      <p:nvGrpSpPr>
        <p:cNvPr id="45" name="Shape 45"/>
        <p:cNvGrpSpPr/>
        <p:nvPr/>
      </p:nvGrpSpPr>
      <p:grpSpPr>
        <a:xfrm>
          <a:off x="0" y="0"/>
          <a:ext cx="0" cy="0"/>
          <a:chOff x="0" y="0"/>
          <a:chExt cx="0" cy="0"/>
        </a:xfrm>
      </p:grpSpPr>
      <p:sp>
        <p:nvSpPr>
          <p:cNvPr id="46" name="Google Shape;46;p8"/>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8"/>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48" name="Google Shape;48;p8"/>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49" name="Google Shape;49;p8"/>
          <p:cNvSpPr txBox="1"/>
          <p:nvPr>
            <p:ph idx="1" type="body"/>
          </p:nvPr>
        </p:nvSpPr>
        <p:spPr>
          <a:xfrm>
            <a:off x="635001" y="1705116"/>
            <a:ext cx="11026470" cy="2012859"/>
          </a:xfrm>
          <a:prstGeom prst="rect">
            <a:avLst/>
          </a:prstGeom>
          <a:noFill/>
          <a:ln>
            <a:noFill/>
          </a:ln>
        </p:spPr>
        <p:txBody>
          <a:bodyPr anchorCtr="0" anchor="t" bIns="45700" lIns="91425" spcFirstLastPara="1" rIns="91425" wrap="square" tIns="45700">
            <a:spAutoFit/>
          </a:bodyPr>
          <a:lstStyle>
            <a:lvl1pPr indent="-358140" lvl="0" marL="457200" marR="0" rtl="0" algn="l">
              <a:lnSpc>
                <a:spcPct val="90000"/>
              </a:lnSpc>
              <a:spcBef>
                <a:spcPts val="1000"/>
              </a:spcBef>
              <a:spcAft>
                <a:spcPts val="0"/>
              </a:spcAft>
              <a:buClr>
                <a:srgbClr val="262626"/>
              </a:buClr>
              <a:buSzPts val="2040"/>
              <a:buFont typeface="Noto Sans Symbols"/>
              <a:buChar char="▪"/>
              <a:defRPr b="0" i="0" sz="2400" u="none" cap="none" strike="noStrike">
                <a:solidFill>
                  <a:srgbClr val="262626"/>
                </a:solidFill>
                <a:latin typeface="Roboto Light"/>
                <a:ea typeface="Roboto Light"/>
                <a:cs typeface="Roboto Light"/>
                <a:sym typeface="Roboto Light"/>
              </a:defRPr>
            </a:lvl1pPr>
            <a:lvl2pPr indent="-325755" lvl="1" marL="914400" marR="0" rtl="0" algn="l">
              <a:lnSpc>
                <a:spcPct val="90000"/>
              </a:lnSpc>
              <a:spcBef>
                <a:spcPts val="5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2pPr>
            <a:lvl3pPr indent="-325755" lvl="2" marL="13716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3pPr>
            <a:lvl4pPr indent="-325755" lvl="3" marL="18288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4pPr>
            <a:lvl5pPr indent="-325754" lvl="4" marL="2286000" marR="0" rtl="0" algn="l">
              <a:lnSpc>
                <a:spcPct val="90000"/>
              </a:lnSpc>
              <a:spcBef>
                <a:spcPts val="600"/>
              </a:spcBef>
              <a:spcAft>
                <a:spcPts val="0"/>
              </a:spcAft>
              <a:buClr>
                <a:schemeClr val="dk2"/>
              </a:buClr>
              <a:buSzPts val="1530"/>
              <a:buFont typeface="Noto Sans Symbols"/>
              <a:buChar char="▪"/>
              <a:defRPr b="0" i="0" sz="1800" u="none" cap="none" strike="noStrike">
                <a:solidFill>
                  <a:srgbClr val="262626"/>
                </a:solidFill>
                <a:latin typeface="Roboto"/>
                <a:ea typeface="Roboto"/>
                <a:cs typeface="Roboto"/>
                <a:sym typeface="Roboto"/>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0" name="Google Shape;50;p8"/>
          <p:cNvSpPr txBox="1"/>
          <p:nvPr>
            <p:ph idx="2" type="body"/>
          </p:nvPr>
        </p:nvSpPr>
        <p:spPr>
          <a:xfrm>
            <a:off x="635000" y="1182806"/>
            <a:ext cx="11026775" cy="279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1200"/>
              <a:buFont typeface="Arial"/>
              <a:buNone/>
              <a:defRPr b="0" i="0" sz="1200" u="none" cap="none" strike="noStrike">
                <a:solidFill>
                  <a:srgbClr val="262626"/>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W TEXT SLIDE WITH SUB-BULLETS">
  <p:cSld name="1_FW TEXT SLIDE WITH SUB-BULLETS">
    <p:spTree>
      <p:nvGrpSpPr>
        <p:cNvPr id="51" name="Shape 51"/>
        <p:cNvGrpSpPr/>
        <p:nvPr/>
      </p:nvGrpSpPr>
      <p:grpSpPr>
        <a:xfrm>
          <a:off x="0" y="0"/>
          <a:ext cx="0" cy="0"/>
          <a:chOff x="0" y="0"/>
          <a:chExt cx="0" cy="0"/>
        </a:xfrm>
      </p:grpSpPr>
      <p:sp>
        <p:nvSpPr>
          <p:cNvPr id="52" name="Google Shape;52;p9"/>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9"/>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54" name="Google Shape;54;p9"/>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55" name="Google Shape;55;p9"/>
          <p:cNvSpPr txBox="1"/>
          <p:nvPr>
            <p:ph idx="1" type="body"/>
          </p:nvPr>
        </p:nvSpPr>
        <p:spPr>
          <a:xfrm>
            <a:off x="635000" y="1182806"/>
            <a:ext cx="11026775" cy="279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1200"/>
              <a:buFont typeface="Arial"/>
              <a:buNone/>
              <a:defRPr b="0" i="0" sz="1200" u="none" cap="none" strike="noStrike">
                <a:solidFill>
                  <a:srgbClr val="262626"/>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6" name="Google Shape;56;p9"/>
          <p:cNvSpPr txBox="1"/>
          <p:nvPr>
            <p:ph idx="2" type="body"/>
          </p:nvPr>
        </p:nvSpPr>
        <p:spPr>
          <a:xfrm>
            <a:off x="635000" y="1693863"/>
            <a:ext cx="11026775" cy="4395787"/>
          </a:xfrm>
          <a:prstGeom prst="rect">
            <a:avLst/>
          </a:prstGeom>
          <a:noFill/>
          <a:ln>
            <a:noFill/>
          </a:ln>
        </p:spPr>
        <p:txBody>
          <a:bodyPr anchorCtr="0" anchor="t" bIns="45700" lIns="91425" spcFirstLastPara="1" rIns="91425" wrap="square" tIns="45700">
            <a:noAutofit/>
          </a:bodyPr>
          <a:lstStyle>
            <a:lvl1pPr indent="-336550" lvl="0" marL="457200" marR="0" rtl="0" algn="l">
              <a:lnSpc>
                <a:spcPct val="90000"/>
              </a:lnSpc>
              <a:spcBef>
                <a:spcPts val="1000"/>
              </a:spcBef>
              <a:spcAft>
                <a:spcPts val="0"/>
              </a:spcAft>
              <a:buClr>
                <a:schemeClr val="dk2"/>
              </a:buClr>
              <a:buSzPts val="1700"/>
              <a:buFont typeface="Noto Sans Symbols"/>
              <a:buChar char="▪"/>
              <a:defRPr b="0" i="0" sz="2000" u="none" cap="none" strike="noStrike">
                <a:solidFill>
                  <a:srgbClr val="262626"/>
                </a:solidFill>
                <a:latin typeface="Roboto Light"/>
                <a:ea typeface="Roboto Light"/>
                <a:cs typeface="Roboto Light"/>
                <a:sym typeface="Roboto Light"/>
              </a:defRPr>
            </a:lvl1pPr>
            <a:lvl2pPr indent="-314960" lvl="1" marL="914400" marR="0" rtl="0" algn="l">
              <a:lnSpc>
                <a:spcPct val="90000"/>
              </a:lnSpc>
              <a:spcBef>
                <a:spcPts val="600"/>
              </a:spcBef>
              <a:spcAft>
                <a:spcPts val="0"/>
              </a:spcAft>
              <a:buClr>
                <a:schemeClr val="dk2"/>
              </a:buClr>
              <a:buSzPts val="1360"/>
              <a:buFont typeface="Arial"/>
              <a:buChar char="•"/>
              <a:defRPr b="0" i="0" sz="1600" u="none" cap="none" strike="noStrike">
                <a:solidFill>
                  <a:srgbClr val="262626"/>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W TEXT SLIDE WITH SUB-BULLETS">
  <p:cSld name="2_FW TEXT SLIDE WITH SUB-BULLETS">
    <p:spTree>
      <p:nvGrpSpPr>
        <p:cNvPr id="57" name="Shape 57"/>
        <p:cNvGrpSpPr/>
        <p:nvPr/>
      </p:nvGrpSpPr>
      <p:grpSpPr>
        <a:xfrm>
          <a:off x="0" y="0"/>
          <a:ext cx="0" cy="0"/>
          <a:chOff x="0" y="0"/>
          <a:chExt cx="0" cy="0"/>
        </a:xfrm>
      </p:grpSpPr>
      <p:sp>
        <p:nvSpPr>
          <p:cNvPr id="58" name="Google Shape;58;p10"/>
          <p:cNvSpPr txBox="1"/>
          <p:nvPr>
            <p:ph type="title"/>
          </p:nvPr>
        </p:nvSpPr>
        <p:spPr>
          <a:xfrm>
            <a:off x="635443" y="211729"/>
            <a:ext cx="11026469" cy="901454"/>
          </a:xfrm>
          <a:prstGeom prst="rect">
            <a:avLst/>
          </a:prstGeom>
          <a:noFill/>
          <a:ln>
            <a:noFill/>
          </a:ln>
        </p:spPr>
        <p:txBody>
          <a:bodyPr anchorCtr="0" anchor="b" bIns="45700" lIns="91425" spcFirstLastPara="1" rIns="91425" wrap="square" tIns="45700">
            <a:noAutofit/>
          </a:bodyPr>
          <a:lstStyle>
            <a:lvl1pPr lvl="0" marR="0" rtl="0" algn="l">
              <a:lnSpc>
                <a:spcPct val="93750"/>
              </a:lnSpc>
              <a:spcBef>
                <a:spcPts val="0"/>
              </a:spcBef>
              <a:spcAft>
                <a:spcPts val="0"/>
              </a:spcAft>
              <a:buClr>
                <a:schemeClr val="dk2"/>
              </a:buClr>
              <a:buSzPts val="3200"/>
              <a:buFont typeface="Roboto Light"/>
              <a:buNone/>
              <a:defRPr b="0" i="0" sz="3200" u="none" cap="none" strike="noStrike">
                <a:solidFill>
                  <a:schemeClr val="dk2"/>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10"/>
          <p:cNvSpPr txBox="1"/>
          <p:nvPr/>
        </p:nvSpPr>
        <p:spPr>
          <a:xfrm>
            <a:off x="9132127" y="6534994"/>
            <a:ext cx="2968433" cy="11127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chemeClr val="dk2"/>
                </a:solidFill>
                <a:latin typeface="Roboto"/>
                <a:ea typeface="Roboto"/>
                <a:cs typeface="Roboto"/>
                <a:sym typeface="Roboto"/>
              </a:rPr>
              <a:t>©EDB 2024 — ALL RIGHTS RESERVED.</a:t>
            </a:r>
            <a:endParaRPr/>
          </a:p>
        </p:txBody>
      </p:sp>
      <p:pic>
        <p:nvPicPr>
          <p:cNvPr id="60" name="Google Shape;60;p10"/>
          <p:cNvPicPr preferRelativeResize="0"/>
          <p:nvPr/>
        </p:nvPicPr>
        <p:blipFill rotWithShape="1">
          <a:blip r:embed="rId2">
            <a:alphaModFix/>
          </a:blip>
          <a:srcRect b="0" l="0" r="0" t="0"/>
          <a:stretch/>
        </p:blipFill>
        <p:spPr>
          <a:xfrm>
            <a:off x="197012" y="6283865"/>
            <a:ext cx="566679" cy="416155"/>
          </a:xfrm>
          <a:prstGeom prst="rect">
            <a:avLst/>
          </a:prstGeom>
          <a:noFill/>
          <a:ln>
            <a:noFill/>
          </a:ln>
        </p:spPr>
      </p:pic>
      <p:sp>
        <p:nvSpPr>
          <p:cNvPr id="61" name="Google Shape;61;p10"/>
          <p:cNvSpPr txBox="1"/>
          <p:nvPr>
            <p:ph idx="1" type="body"/>
          </p:nvPr>
        </p:nvSpPr>
        <p:spPr>
          <a:xfrm>
            <a:off x="635000" y="1182806"/>
            <a:ext cx="11026775" cy="2794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rgbClr val="262626"/>
              </a:buClr>
              <a:buSzPts val="1200"/>
              <a:buFont typeface="Arial"/>
              <a:buNone/>
              <a:defRPr b="0" i="0" sz="1200" u="none" cap="none" strike="noStrike">
                <a:solidFill>
                  <a:srgbClr val="262626"/>
                </a:solidFill>
                <a:latin typeface="Roboto"/>
                <a:ea typeface="Roboto"/>
                <a:cs typeface="Roboto"/>
                <a:sym typeface="Roboto"/>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2" name="Google Shape;62;p10"/>
          <p:cNvSpPr txBox="1"/>
          <p:nvPr>
            <p:ph idx="2" type="body"/>
          </p:nvPr>
        </p:nvSpPr>
        <p:spPr>
          <a:xfrm>
            <a:off x="635000" y="1693863"/>
            <a:ext cx="5352845" cy="4395787"/>
          </a:xfrm>
          <a:prstGeom prst="rect">
            <a:avLst/>
          </a:prstGeom>
          <a:noFill/>
          <a:ln>
            <a:noFill/>
          </a:ln>
        </p:spPr>
        <p:txBody>
          <a:bodyPr anchorCtr="0" anchor="t" bIns="45700" lIns="91425" spcFirstLastPara="1" rIns="91425" wrap="square" tIns="45700">
            <a:noAutofit/>
          </a:bodyPr>
          <a:lstStyle>
            <a:lvl1pPr indent="-336550" lvl="0" marL="457200" marR="0" rtl="0" algn="l">
              <a:lnSpc>
                <a:spcPct val="90000"/>
              </a:lnSpc>
              <a:spcBef>
                <a:spcPts val="1000"/>
              </a:spcBef>
              <a:spcAft>
                <a:spcPts val="0"/>
              </a:spcAft>
              <a:buClr>
                <a:schemeClr val="dk2"/>
              </a:buClr>
              <a:buSzPts val="1700"/>
              <a:buFont typeface="Noto Sans Symbols"/>
              <a:buChar char="▪"/>
              <a:defRPr b="0" i="0" sz="2000" u="none" cap="none" strike="noStrike">
                <a:solidFill>
                  <a:srgbClr val="262626"/>
                </a:solidFill>
                <a:latin typeface="Roboto Light"/>
                <a:ea typeface="Roboto Light"/>
                <a:cs typeface="Roboto Light"/>
                <a:sym typeface="Roboto Light"/>
              </a:defRPr>
            </a:lvl1pPr>
            <a:lvl2pPr indent="-314960" lvl="1" marL="914400" marR="0" rtl="0" algn="l">
              <a:lnSpc>
                <a:spcPct val="90000"/>
              </a:lnSpc>
              <a:spcBef>
                <a:spcPts val="600"/>
              </a:spcBef>
              <a:spcAft>
                <a:spcPts val="0"/>
              </a:spcAft>
              <a:buClr>
                <a:schemeClr val="dk2"/>
              </a:buClr>
              <a:buSzPts val="1360"/>
              <a:buFont typeface="Arial"/>
              <a:buChar char="•"/>
              <a:defRPr b="0" i="0" sz="1600" u="none" cap="none" strike="noStrike">
                <a:solidFill>
                  <a:srgbClr val="262626"/>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3" name="Google Shape;63;p10"/>
          <p:cNvSpPr txBox="1"/>
          <p:nvPr>
            <p:ph idx="3" type="body"/>
          </p:nvPr>
        </p:nvSpPr>
        <p:spPr>
          <a:xfrm>
            <a:off x="6308930" y="1693863"/>
            <a:ext cx="5352845" cy="4395787"/>
          </a:xfrm>
          <a:prstGeom prst="rect">
            <a:avLst/>
          </a:prstGeom>
          <a:noFill/>
          <a:ln>
            <a:noFill/>
          </a:ln>
        </p:spPr>
        <p:txBody>
          <a:bodyPr anchorCtr="0" anchor="t" bIns="45700" lIns="91425" spcFirstLastPara="1" rIns="91425" wrap="square" tIns="45700">
            <a:noAutofit/>
          </a:bodyPr>
          <a:lstStyle>
            <a:lvl1pPr indent="-336550" lvl="0" marL="457200" marR="0" rtl="0" algn="l">
              <a:lnSpc>
                <a:spcPct val="90000"/>
              </a:lnSpc>
              <a:spcBef>
                <a:spcPts val="1000"/>
              </a:spcBef>
              <a:spcAft>
                <a:spcPts val="0"/>
              </a:spcAft>
              <a:buClr>
                <a:schemeClr val="dk2"/>
              </a:buClr>
              <a:buSzPts val="1700"/>
              <a:buFont typeface="Noto Sans Symbols"/>
              <a:buChar char="▪"/>
              <a:defRPr b="0" i="0" sz="2000" u="none" cap="none" strike="noStrike">
                <a:solidFill>
                  <a:srgbClr val="262626"/>
                </a:solidFill>
                <a:latin typeface="Roboto Light"/>
                <a:ea typeface="Roboto Light"/>
                <a:cs typeface="Roboto Light"/>
                <a:sym typeface="Roboto Light"/>
              </a:defRPr>
            </a:lvl1pPr>
            <a:lvl2pPr indent="-314960" lvl="1" marL="914400" marR="0" rtl="0" algn="l">
              <a:lnSpc>
                <a:spcPct val="90000"/>
              </a:lnSpc>
              <a:spcBef>
                <a:spcPts val="600"/>
              </a:spcBef>
              <a:spcAft>
                <a:spcPts val="0"/>
              </a:spcAft>
              <a:buClr>
                <a:schemeClr val="dk2"/>
              </a:buClr>
              <a:buSzPts val="1360"/>
              <a:buFont typeface="Arial"/>
              <a:buChar char="•"/>
              <a:defRPr b="0" i="0" sz="1600" u="none" cap="none" strike="noStrike">
                <a:solidFill>
                  <a:srgbClr val="262626"/>
                </a:solidFill>
                <a:latin typeface="Roboto Light"/>
                <a:ea typeface="Roboto Light"/>
                <a:cs typeface="Roboto Light"/>
                <a:sym typeface="Roboto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hyperlink" Target="https://www.newyorker.com/tech/annals-of-technology/google-new-smart-reply-sounds-grea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research.google/blog/transformer-a-novel-neural-network-architecture-for-language-understanding/" TargetMode="External"/><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jalammar.github.io/illustrated-transformer/"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research.google/blog/transformer-a-novel-neural-network-architecture-for-language-understand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jalammar.github.io/illustrated-transformer/" TargetMode="Externa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grover.allenai.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7.jp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hyperlink" Target="https://jalammar.github.io/illustrated-word2ve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jalammar.github.io/illustrated-word2vec/" TargetMode="Externa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7"/>
          <p:cNvSpPr txBox="1"/>
          <p:nvPr>
            <p:ph idx="1" type="body"/>
          </p:nvPr>
        </p:nvSpPr>
        <p:spPr>
          <a:xfrm>
            <a:off x="450713" y="3429000"/>
            <a:ext cx="8320309" cy="9144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lt1"/>
              </a:buClr>
              <a:buSzPts val="3200"/>
              <a:buNone/>
            </a:pPr>
            <a:r>
              <a:rPr lang="en-US"/>
              <a:t>The Evolution of Language Models</a:t>
            </a:r>
            <a:endParaRPr/>
          </a:p>
        </p:txBody>
      </p:sp>
      <p:sp>
        <p:nvSpPr>
          <p:cNvPr id="187" name="Google Shape;187;p37"/>
          <p:cNvSpPr txBox="1"/>
          <p:nvPr>
            <p:ph idx="2" type="body"/>
          </p:nvPr>
        </p:nvSpPr>
        <p:spPr>
          <a:xfrm>
            <a:off x="450713" y="5070475"/>
            <a:ext cx="4336051" cy="914400"/>
          </a:xfrm>
          <a:prstGeom prst="rect">
            <a:avLst/>
          </a:prstGeom>
          <a:noFill/>
          <a:ln>
            <a:noFill/>
          </a:ln>
        </p:spPr>
        <p:txBody>
          <a:bodyPr anchorCtr="0" anchor="t" bIns="45700" lIns="91425" spcFirstLastPara="1" rIns="91425" wrap="square" tIns="45700">
            <a:noAutofit/>
          </a:bodyPr>
          <a:lstStyle/>
          <a:p>
            <a:pPr indent="0" lvl="0" marL="0" rtl="0" algn="l">
              <a:lnSpc>
                <a:spcPct val="114285"/>
              </a:lnSpc>
              <a:spcBef>
                <a:spcPts val="0"/>
              </a:spcBef>
              <a:spcAft>
                <a:spcPts val="0"/>
              </a:spcAft>
              <a:buClr>
                <a:schemeClr val="lt1"/>
              </a:buClr>
              <a:buSzPts val="1400"/>
              <a:buNone/>
            </a:pPr>
            <a:r>
              <a:rPr lang="en-US"/>
              <a:t>Ayse Bilge Gunduz,</a:t>
            </a:r>
            <a:br>
              <a:rPr lang="en-US"/>
            </a:br>
            <a:r>
              <a:rPr lang="en-US"/>
              <a:t>MLE </a:t>
            </a:r>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Word Embeddings</a:t>
            </a:r>
            <a:endParaRPr>
              <a:solidFill>
                <a:schemeClr val="accent1"/>
              </a:solidFill>
            </a:endParaRPr>
          </a:p>
        </p:txBody>
      </p:sp>
      <p:sp>
        <p:nvSpPr>
          <p:cNvPr id="253" name="Google Shape;253;p46"/>
          <p:cNvSpPr txBox="1"/>
          <p:nvPr/>
        </p:nvSpPr>
        <p:spPr>
          <a:xfrm>
            <a:off x="1489650" y="4928000"/>
            <a:ext cx="92127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200">
                <a:solidFill>
                  <a:schemeClr val="accent2"/>
                </a:solidFill>
                <a:latin typeface="Roboto"/>
                <a:ea typeface="Roboto"/>
                <a:cs typeface="Roboto"/>
                <a:sym typeface="Roboto"/>
              </a:rPr>
              <a:t>You shall know a word by the company it keeps.</a:t>
            </a:r>
            <a:endParaRPr sz="3200">
              <a:solidFill>
                <a:schemeClr val="accent2"/>
              </a:solidFill>
              <a:latin typeface="Roboto"/>
              <a:ea typeface="Roboto"/>
              <a:cs typeface="Roboto"/>
              <a:sym typeface="Roboto"/>
            </a:endParaRPr>
          </a:p>
          <a:p>
            <a:pPr indent="0" lvl="0" marL="0" rtl="0" algn="l">
              <a:lnSpc>
                <a:spcPct val="93750"/>
              </a:lnSpc>
              <a:spcBef>
                <a:spcPts val="0"/>
              </a:spcBef>
              <a:spcAft>
                <a:spcPts val="0"/>
              </a:spcAft>
              <a:buNone/>
            </a:pPr>
            <a:r>
              <a:t/>
            </a:r>
            <a:endParaRPr sz="3200">
              <a:solidFill>
                <a:schemeClr val="accent2"/>
              </a:solidFill>
              <a:latin typeface="Roboto Light"/>
              <a:ea typeface="Roboto Light"/>
              <a:cs typeface="Roboto Light"/>
              <a:sym typeface="Roboto Light"/>
            </a:endParaRPr>
          </a:p>
        </p:txBody>
      </p:sp>
      <p:pic>
        <p:nvPicPr>
          <p:cNvPr id="254" name="Google Shape;254;p46"/>
          <p:cNvPicPr preferRelativeResize="0"/>
          <p:nvPr/>
        </p:nvPicPr>
        <p:blipFill>
          <a:blip r:embed="rId3">
            <a:alphaModFix/>
          </a:blip>
          <a:stretch>
            <a:fillRect/>
          </a:stretch>
        </p:blipFill>
        <p:spPr>
          <a:xfrm>
            <a:off x="4829325" y="1359711"/>
            <a:ext cx="2533350" cy="3321800"/>
          </a:xfrm>
          <a:prstGeom prst="rect">
            <a:avLst/>
          </a:prstGeom>
          <a:noFill/>
          <a:ln>
            <a:noFill/>
          </a:ln>
        </p:spPr>
      </p:pic>
      <p:sp>
        <p:nvSpPr>
          <p:cNvPr id="255" name="Google Shape;255;p46"/>
          <p:cNvSpPr txBox="1"/>
          <p:nvPr/>
        </p:nvSpPr>
        <p:spPr>
          <a:xfrm>
            <a:off x="6383575" y="4681500"/>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J.R. Firth</a:t>
            </a:r>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7"/>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Word2Vec</a:t>
            </a:r>
            <a:endParaRPr>
              <a:solidFill>
                <a:schemeClr val="accent1"/>
              </a:solidFill>
            </a:endParaRPr>
          </a:p>
        </p:txBody>
      </p:sp>
      <p:sp>
        <p:nvSpPr>
          <p:cNvPr id="261" name="Google Shape;261;p47"/>
          <p:cNvSpPr txBox="1"/>
          <p:nvPr>
            <p:ph idx="1" type="body"/>
          </p:nvPr>
        </p:nvSpPr>
        <p:spPr>
          <a:xfrm>
            <a:off x="385175" y="5571975"/>
            <a:ext cx="11716200" cy="538800"/>
          </a:xfrm>
          <a:prstGeom prst="rect">
            <a:avLst/>
          </a:prstGeom>
          <a:noFill/>
          <a:ln>
            <a:noFill/>
          </a:ln>
        </p:spPr>
        <p:txBody>
          <a:bodyPr anchorCtr="0" anchor="t" bIns="45700" lIns="91425" spcFirstLastPara="1" rIns="91425" wrap="square" tIns="45700">
            <a:spAutoFit/>
          </a:bodyPr>
          <a:lstStyle/>
          <a:p>
            <a:pPr indent="0" lvl="0" marL="457200" rtl="0" algn="l">
              <a:lnSpc>
                <a:spcPct val="115000"/>
              </a:lnSpc>
              <a:spcBef>
                <a:spcPts val="0"/>
              </a:spcBef>
              <a:spcAft>
                <a:spcPts val="0"/>
              </a:spcAft>
              <a:buNone/>
            </a:pPr>
            <a:r>
              <a:rPr lang="en-US" sz="2900"/>
              <a:t>vector(Warsaw) = vector(Poland) + (vector(Beijing)-vector(China))</a:t>
            </a:r>
            <a:endParaRPr sz="2900"/>
          </a:p>
        </p:txBody>
      </p:sp>
      <p:pic>
        <p:nvPicPr>
          <p:cNvPr id="262" name="Google Shape;262;p47"/>
          <p:cNvPicPr preferRelativeResize="0"/>
          <p:nvPr/>
        </p:nvPicPr>
        <p:blipFill rotWithShape="1">
          <a:blip r:embed="rId3">
            <a:alphaModFix/>
          </a:blip>
          <a:srcRect b="0" l="4138" r="5901" t="7800"/>
          <a:stretch/>
        </p:blipFill>
        <p:spPr>
          <a:xfrm>
            <a:off x="3086825" y="824301"/>
            <a:ext cx="6018350" cy="4588949"/>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GloVe and FastText</a:t>
            </a:r>
            <a:endParaRPr>
              <a:solidFill>
                <a:schemeClr val="accent1"/>
              </a:solidFill>
            </a:endParaRPr>
          </a:p>
        </p:txBody>
      </p:sp>
      <p:sp>
        <p:nvSpPr>
          <p:cNvPr id="268" name="Google Shape;268;p48"/>
          <p:cNvSpPr txBox="1"/>
          <p:nvPr>
            <p:ph idx="1" type="body"/>
          </p:nvPr>
        </p:nvSpPr>
        <p:spPr>
          <a:xfrm>
            <a:off x="635000" y="1371600"/>
            <a:ext cx="10982100" cy="32325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Glove </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advantages from the frequency of a word. </a:t>
            </a:r>
            <a:endParaRPr sz="2000">
              <a:solidFill>
                <a:schemeClr val="dk1"/>
              </a:solidFill>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works with only positive sampling. </a:t>
            </a:r>
            <a:endParaRPr sz="2000">
              <a:solidFill>
                <a:schemeClr val="dk1"/>
              </a:solidFill>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it proves to perform better than Word2vec in the word </a:t>
            </a:r>
            <a:r>
              <a:rPr lang="en-US" sz="2000">
                <a:solidFill>
                  <a:schemeClr val="dk1"/>
                </a:solidFill>
              </a:rPr>
              <a:t>analogy</a:t>
            </a:r>
            <a:r>
              <a:rPr lang="en-US" sz="2000">
                <a:solidFill>
                  <a:schemeClr val="dk1"/>
                </a:solidFill>
              </a:rPr>
              <a:t> tasks.</a:t>
            </a:r>
            <a:endParaRPr sz="2000">
              <a:solidFill>
                <a:schemeClr val="dk1"/>
              </a:solidFill>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The model is trained on the co-occurrence matrix of words, which takes a lot of memory for storage. </a:t>
            </a:r>
            <a:endParaRPr sz="2000">
              <a:solidFill>
                <a:schemeClr val="dk1"/>
              </a:solidFill>
            </a:endParaRPr>
          </a:p>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FastText</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rPr>
              <a:t>uses </a:t>
            </a:r>
            <a:r>
              <a:rPr lang="en-US" sz="2000">
                <a:solidFill>
                  <a:schemeClr val="dk1"/>
                </a:solidFill>
              </a:rPr>
              <a:t>character</a:t>
            </a:r>
            <a:r>
              <a:rPr lang="en-US" sz="2000">
                <a:solidFill>
                  <a:schemeClr val="dk1"/>
                </a:solidFill>
              </a:rPr>
              <a:t> level n-grams.</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n-grams are stored as hashed because of the memory requirements.</a:t>
            </a:r>
            <a:endParaRPr sz="2000">
              <a:solidFill>
                <a:schemeClr val="dk1"/>
              </a:solidFill>
            </a:endParaRPr>
          </a:p>
        </p:txBody>
      </p:sp>
      <p:pic>
        <p:nvPicPr>
          <p:cNvPr id="269" name="Google Shape;269;p48"/>
          <p:cNvPicPr preferRelativeResize="0"/>
          <p:nvPr/>
        </p:nvPicPr>
        <p:blipFill>
          <a:blip r:embed="rId3">
            <a:alphaModFix/>
          </a:blip>
          <a:stretch>
            <a:fillRect/>
          </a:stretch>
        </p:blipFill>
        <p:spPr>
          <a:xfrm>
            <a:off x="3353800" y="4604100"/>
            <a:ext cx="4714875" cy="457200"/>
          </a:xfrm>
          <a:prstGeom prst="rect">
            <a:avLst/>
          </a:prstGeom>
          <a:noFill/>
          <a:ln>
            <a:noFill/>
          </a:ln>
        </p:spPr>
      </p:pic>
      <p:pic>
        <p:nvPicPr>
          <p:cNvPr id="270" name="Google Shape;270;p48"/>
          <p:cNvPicPr preferRelativeResize="0"/>
          <p:nvPr/>
        </p:nvPicPr>
        <p:blipFill>
          <a:blip r:embed="rId4">
            <a:alphaModFix/>
          </a:blip>
          <a:stretch>
            <a:fillRect/>
          </a:stretch>
        </p:blipFill>
        <p:spPr>
          <a:xfrm>
            <a:off x="7696200" y="4862475"/>
            <a:ext cx="3590925" cy="1504950"/>
          </a:xfrm>
          <a:prstGeom prst="rect">
            <a:avLst/>
          </a:prstGeom>
          <a:noFill/>
          <a:ln>
            <a:noFill/>
          </a:ln>
        </p:spPr>
      </p:pic>
      <p:pic>
        <p:nvPicPr>
          <p:cNvPr id="271" name="Google Shape;271;p48"/>
          <p:cNvPicPr preferRelativeResize="0"/>
          <p:nvPr/>
        </p:nvPicPr>
        <p:blipFill>
          <a:blip r:embed="rId5">
            <a:alphaModFix/>
          </a:blip>
          <a:stretch>
            <a:fillRect/>
          </a:stretch>
        </p:blipFill>
        <p:spPr>
          <a:xfrm>
            <a:off x="926200" y="5061300"/>
            <a:ext cx="4067175" cy="1619250"/>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Seq2Seq Models</a:t>
            </a:r>
            <a:endParaRPr>
              <a:solidFill>
                <a:schemeClr val="accent1"/>
              </a:solidFill>
            </a:endParaRPr>
          </a:p>
        </p:txBody>
      </p:sp>
      <p:sp>
        <p:nvSpPr>
          <p:cNvPr id="277" name="Google Shape;277;p49"/>
          <p:cNvSpPr txBox="1"/>
          <p:nvPr>
            <p:ph idx="1" type="body"/>
          </p:nvPr>
        </p:nvSpPr>
        <p:spPr>
          <a:xfrm>
            <a:off x="838450" y="1019525"/>
            <a:ext cx="10982100" cy="5429700"/>
          </a:xfrm>
          <a:prstGeom prst="rect">
            <a:avLst/>
          </a:prstGeom>
          <a:solidFill>
            <a:schemeClr val="dk1"/>
          </a:solid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1900">
                <a:solidFill>
                  <a:schemeClr val="accent3"/>
                </a:solidFill>
              </a:rPr>
              <a:t>Encoder:</a:t>
            </a:r>
            <a:endParaRPr sz="19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 hidden state_1</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 cat → hidden state_2</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cat + sat → hidden state_3</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cat sat + on → hidden state_4</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cat sat on + the → hidden state_5</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lt1"/>
                </a:solidFill>
              </a:rPr>
              <a:t>The cat sat on the + mat → context vector (hidden state_6)</a:t>
            </a:r>
            <a:endParaRPr sz="1900">
              <a:solidFill>
                <a:schemeClr val="lt1"/>
              </a:solidFill>
            </a:endParaRPr>
          </a:p>
          <a:p>
            <a:pPr indent="0" lvl="0" marL="0" rtl="0" algn="l">
              <a:lnSpc>
                <a:spcPct val="115000"/>
              </a:lnSpc>
              <a:spcBef>
                <a:spcPts val="0"/>
              </a:spcBef>
              <a:spcAft>
                <a:spcPts val="0"/>
              </a:spcAft>
              <a:buNone/>
            </a:pPr>
            <a:r>
              <a:rPr lang="en-US" sz="1900">
                <a:solidFill>
                  <a:schemeClr val="accent3"/>
                </a:solidFill>
              </a:rPr>
              <a:t>Decoder:</a:t>
            </a:r>
            <a:endParaRPr sz="1900">
              <a:solidFill>
                <a:schemeClr val="accent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French translation begins</a:t>
            </a:r>
            <a:endParaRPr sz="1900">
              <a:solidFill>
                <a:srgbClr val="3FC2E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start token</a:t>
            </a:r>
            <a:r>
              <a:rPr lang="en-US" sz="1900">
                <a:solidFill>
                  <a:schemeClr val="lt1"/>
                </a:solidFill>
              </a:rPr>
              <a:t> → </a:t>
            </a:r>
            <a:r>
              <a:rPr lang="en-US" sz="1900">
                <a:solidFill>
                  <a:srgbClr val="3FC2E3"/>
                </a:solidFill>
              </a:rPr>
              <a:t>El</a:t>
            </a:r>
            <a:endParaRPr sz="1900">
              <a:solidFill>
                <a:srgbClr val="3FC2E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a:t>
            </a:r>
            <a:r>
              <a:rPr lang="en-US" sz="1900">
                <a:solidFill>
                  <a:schemeClr val="lt1"/>
                </a:solidFill>
              </a:rPr>
              <a:t> → </a:t>
            </a:r>
            <a:r>
              <a:rPr lang="en-US" sz="1900">
                <a:solidFill>
                  <a:srgbClr val="3FC2E3"/>
                </a:solidFill>
              </a:rPr>
              <a:t>gato</a:t>
            </a:r>
            <a:endParaRPr sz="1900">
              <a:solidFill>
                <a:srgbClr val="3FC2E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 </a:t>
            </a:r>
            <a:r>
              <a:rPr lang="en-US" sz="1900">
                <a:solidFill>
                  <a:schemeClr val="lt1"/>
                </a:solidFill>
              </a:rPr>
              <a:t>→ </a:t>
            </a:r>
            <a:r>
              <a:rPr lang="en-US" sz="1900">
                <a:solidFill>
                  <a:srgbClr val="3FC2E3"/>
                </a:solidFill>
              </a:rPr>
              <a:t>se</a:t>
            </a:r>
            <a:endParaRPr sz="1900">
              <a:solidFill>
                <a:srgbClr val="3FC2E3"/>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a:t>
            </a:r>
            <a:r>
              <a:rPr lang="en-US" sz="1900">
                <a:solidFill>
                  <a:schemeClr val="lt1"/>
                </a:solidFill>
              </a:rPr>
              <a:t> </a:t>
            </a:r>
            <a:r>
              <a:rPr lang="en-US" sz="1900">
                <a:solidFill>
                  <a:srgbClr val="3FC2E3"/>
                </a:solidFill>
              </a:rPr>
              <a:t>se</a:t>
            </a:r>
            <a:r>
              <a:rPr lang="en-US" sz="1900">
                <a:solidFill>
                  <a:schemeClr val="lt1"/>
                </a:solidFill>
              </a:rPr>
              <a:t> → </a:t>
            </a:r>
            <a:r>
              <a:rPr lang="en-US" sz="1900">
                <a:solidFill>
                  <a:srgbClr val="3FC2E3"/>
                </a:solidFill>
              </a:rPr>
              <a:t>sentó</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a:t>
            </a:r>
            <a:r>
              <a:rPr lang="en-US" sz="1900">
                <a:solidFill>
                  <a:schemeClr val="lt1"/>
                </a:solidFill>
              </a:rPr>
              <a:t> </a:t>
            </a:r>
            <a:r>
              <a:rPr lang="en-US" sz="1900">
                <a:solidFill>
                  <a:srgbClr val="3FC2E3"/>
                </a:solidFill>
              </a:rPr>
              <a:t>se sentó</a:t>
            </a:r>
            <a:r>
              <a:rPr lang="en-US" sz="1900">
                <a:solidFill>
                  <a:schemeClr val="lt1"/>
                </a:solidFill>
              </a:rPr>
              <a:t> → </a:t>
            </a:r>
            <a:r>
              <a:rPr lang="en-US" sz="1900">
                <a:solidFill>
                  <a:srgbClr val="3FC2E3"/>
                </a:solidFill>
              </a:rPr>
              <a:t>en</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 se sentó en </a:t>
            </a:r>
            <a:r>
              <a:rPr lang="en-US" sz="1900">
                <a:solidFill>
                  <a:schemeClr val="lt1"/>
                </a:solidFill>
              </a:rPr>
              <a:t>→ </a:t>
            </a:r>
            <a:r>
              <a:rPr lang="en-US" sz="1900">
                <a:solidFill>
                  <a:srgbClr val="3FC2E3"/>
                </a:solidFill>
              </a:rPr>
              <a:t>la</a:t>
            </a:r>
            <a:endParaRPr sz="1900">
              <a:solidFill>
                <a:srgbClr val="3FC2E3"/>
              </a:solidFill>
            </a:endParaRPr>
          </a:p>
          <a:p>
            <a:pPr indent="0" lvl="0" marL="0" rtl="0" algn="l">
              <a:lnSpc>
                <a:spcPct val="115000"/>
              </a:lnSpc>
              <a:spcBef>
                <a:spcPts val="0"/>
              </a:spcBef>
              <a:spcAft>
                <a:spcPts val="0"/>
              </a:spcAft>
              <a:buNone/>
            </a:pPr>
            <a:r>
              <a:rPr lang="en-US" sz="1900">
                <a:solidFill>
                  <a:schemeClr val="accent4"/>
                </a:solidFill>
              </a:rPr>
              <a:t>Context</a:t>
            </a:r>
            <a:r>
              <a:rPr lang="en-US" sz="1900">
                <a:solidFill>
                  <a:schemeClr val="lt1"/>
                </a:solidFill>
              </a:rPr>
              <a:t> </a:t>
            </a:r>
            <a:r>
              <a:rPr lang="en-US" sz="1900">
                <a:solidFill>
                  <a:srgbClr val="3FC2E3"/>
                </a:solidFill>
              </a:rPr>
              <a:t>vector</a:t>
            </a:r>
            <a:r>
              <a:rPr lang="en-US" sz="1900">
                <a:solidFill>
                  <a:schemeClr val="lt1"/>
                </a:solidFill>
              </a:rPr>
              <a:t> + </a:t>
            </a:r>
            <a:r>
              <a:rPr lang="en-US" sz="1900">
                <a:solidFill>
                  <a:srgbClr val="3FC2E3"/>
                </a:solidFill>
              </a:rPr>
              <a:t>El gato se sentó en la</a:t>
            </a:r>
            <a:r>
              <a:rPr lang="en-US" sz="1900">
                <a:solidFill>
                  <a:schemeClr val="lt1"/>
                </a:solidFill>
              </a:rPr>
              <a:t> → </a:t>
            </a:r>
            <a:r>
              <a:rPr lang="en-US" sz="1900">
                <a:solidFill>
                  <a:srgbClr val="3FC2E3"/>
                </a:solidFill>
              </a:rPr>
              <a:t>alfombra</a:t>
            </a:r>
            <a:endParaRPr sz="1900">
              <a:solidFill>
                <a:schemeClr val="lt1"/>
              </a:solidFill>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txBox="1"/>
          <p:nvPr>
            <p:ph type="title"/>
          </p:nvPr>
        </p:nvSpPr>
        <p:spPr>
          <a:xfrm>
            <a:off x="635443" y="211729"/>
            <a:ext cx="11026500" cy="901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Seq2Seq Models</a:t>
            </a:r>
            <a:endParaRPr/>
          </a:p>
        </p:txBody>
      </p:sp>
      <p:sp>
        <p:nvSpPr>
          <p:cNvPr id="284" name="Google Shape;284;p50"/>
          <p:cNvSpPr txBox="1"/>
          <p:nvPr>
            <p:ph idx="1" type="body"/>
          </p:nvPr>
        </p:nvSpPr>
        <p:spPr>
          <a:xfrm>
            <a:off x="635001" y="1371600"/>
            <a:ext cx="11026500" cy="4248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t/>
            </a:r>
            <a:endParaRPr/>
          </a:p>
        </p:txBody>
      </p:sp>
      <p:pic>
        <p:nvPicPr>
          <p:cNvPr id="285" name="Google Shape;285;p50"/>
          <p:cNvPicPr preferRelativeResize="0"/>
          <p:nvPr/>
        </p:nvPicPr>
        <p:blipFill rotWithShape="1">
          <a:blip r:embed="rId3">
            <a:alphaModFix/>
          </a:blip>
          <a:srcRect b="0" l="0" r="19955" t="0"/>
          <a:stretch/>
        </p:blipFill>
        <p:spPr>
          <a:xfrm>
            <a:off x="439975" y="1371600"/>
            <a:ext cx="8209951" cy="2464000"/>
          </a:xfrm>
          <a:prstGeom prst="rect">
            <a:avLst/>
          </a:prstGeom>
          <a:noFill/>
          <a:ln>
            <a:noFill/>
          </a:ln>
        </p:spPr>
      </p:pic>
      <p:pic>
        <p:nvPicPr>
          <p:cNvPr id="286" name="Google Shape;286;p50"/>
          <p:cNvPicPr preferRelativeResize="0"/>
          <p:nvPr/>
        </p:nvPicPr>
        <p:blipFill rotWithShape="1">
          <a:blip r:embed="rId4">
            <a:alphaModFix/>
          </a:blip>
          <a:srcRect b="0" l="29044" r="31953" t="0"/>
          <a:stretch/>
        </p:blipFill>
        <p:spPr>
          <a:xfrm>
            <a:off x="8937525" y="2133600"/>
            <a:ext cx="2300751" cy="4316349"/>
          </a:xfrm>
          <a:prstGeom prst="rect">
            <a:avLst/>
          </a:prstGeom>
          <a:noFill/>
          <a:ln>
            <a:noFill/>
          </a:ln>
        </p:spPr>
      </p:pic>
      <p:sp>
        <p:nvSpPr>
          <p:cNvPr id="287" name="Google Shape;287;p50"/>
          <p:cNvSpPr txBox="1"/>
          <p:nvPr/>
        </p:nvSpPr>
        <p:spPr>
          <a:xfrm>
            <a:off x="1968925" y="5818250"/>
            <a:ext cx="668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5"/>
              </a:rPr>
              <a:t>https://www.newyorker.com/tech/annals-of-technology/google-new-smart-reply-sounds-great</a:t>
            </a:r>
            <a:endParaRPr/>
          </a:p>
        </p:txBody>
      </p:sp>
      <p:sp>
        <p:nvSpPr>
          <p:cNvPr id="288" name="Google Shape;288;p50"/>
          <p:cNvSpPr/>
          <p:nvPr/>
        </p:nvSpPr>
        <p:spPr>
          <a:xfrm>
            <a:off x="1415850" y="3318375"/>
            <a:ext cx="1393800" cy="35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50"/>
          <p:cNvSpPr/>
          <p:nvPr/>
        </p:nvSpPr>
        <p:spPr>
          <a:xfrm>
            <a:off x="8141075" y="5331525"/>
            <a:ext cx="1039800" cy="13290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Transformers and the Rise of Large Language Models</a:t>
            </a:r>
            <a:endParaRPr>
              <a:solidFill>
                <a:schemeClr val="accent1"/>
              </a:solidFill>
            </a:endParaRPr>
          </a:p>
        </p:txBody>
      </p:sp>
      <p:sp>
        <p:nvSpPr>
          <p:cNvPr id="295" name="Google Shape;295;p51"/>
          <p:cNvSpPr txBox="1"/>
          <p:nvPr>
            <p:ph idx="1" type="body"/>
          </p:nvPr>
        </p:nvSpPr>
        <p:spPr>
          <a:xfrm>
            <a:off x="635000" y="1371600"/>
            <a:ext cx="10982100" cy="42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None/>
            </a:pPr>
            <a:r>
              <a:t/>
            </a:r>
            <a:endParaRPr/>
          </a:p>
        </p:txBody>
      </p:sp>
      <p:sp>
        <p:nvSpPr>
          <p:cNvPr id="296" name="Google Shape;296;p51"/>
          <p:cNvSpPr txBox="1"/>
          <p:nvPr/>
        </p:nvSpPr>
        <p:spPr>
          <a:xfrm>
            <a:off x="1151350" y="6457800"/>
            <a:ext cx="86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https://research.google/blog/transformer-a-novel-neural-network-architecture-for-language-understanding/</a:t>
            </a:r>
            <a:endParaRPr/>
          </a:p>
        </p:txBody>
      </p:sp>
      <p:pic>
        <p:nvPicPr>
          <p:cNvPr id="297" name="Google Shape;297;p51"/>
          <p:cNvPicPr preferRelativeResize="0"/>
          <p:nvPr/>
        </p:nvPicPr>
        <p:blipFill>
          <a:blip r:embed="rId4">
            <a:alphaModFix/>
          </a:blip>
          <a:stretch>
            <a:fillRect/>
          </a:stretch>
        </p:blipFill>
        <p:spPr>
          <a:xfrm>
            <a:off x="1760300" y="1670625"/>
            <a:ext cx="6960567" cy="4303951"/>
          </a:xfrm>
          <a:prstGeom prst="rect">
            <a:avLst/>
          </a:prstGeom>
          <a:noFill/>
          <a:ln>
            <a:noFill/>
          </a:ln>
        </p:spPr>
      </p:pic>
      <p:pic>
        <p:nvPicPr>
          <p:cNvPr id="298" name="Google Shape;298;p51"/>
          <p:cNvPicPr preferRelativeResize="0"/>
          <p:nvPr/>
        </p:nvPicPr>
        <p:blipFill>
          <a:blip r:embed="rId5">
            <a:alphaModFix/>
          </a:blip>
          <a:stretch>
            <a:fillRect/>
          </a:stretch>
        </p:blipFill>
        <p:spPr>
          <a:xfrm>
            <a:off x="1778725" y="1371601"/>
            <a:ext cx="7419744" cy="4587875"/>
          </a:xfrm>
          <a:prstGeom prst="rect">
            <a:avLst/>
          </a:prstGeom>
          <a:noFill/>
          <a:ln>
            <a:noFill/>
          </a:ln>
        </p:spPr>
      </p:pic>
      <p:pic>
        <p:nvPicPr>
          <p:cNvPr id="299" name="Google Shape;299;p51"/>
          <p:cNvPicPr preferRelativeResize="0"/>
          <p:nvPr/>
        </p:nvPicPr>
        <p:blipFill>
          <a:blip r:embed="rId6">
            <a:alphaModFix/>
          </a:blip>
          <a:stretch>
            <a:fillRect/>
          </a:stretch>
        </p:blipFill>
        <p:spPr>
          <a:xfrm>
            <a:off x="7689049" y="1265629"/>
            <a:ext cx="4350550" cy="3829847"/>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Attention is All You Need (2017)</a:t>
            </a:r>
            <a:endParaRPr>
              <a:solidFill>
                <a:schemeClr val="accent1"/>
              </a:solidFill>
            </a:endParaRPr>
          </a:p>
        </p:txBody>
      </p:sp>
      <p:sp>
        <p:nvSpPr>
          <p:cNvPr id="305" name="Google Shape;305;p52"/>
          <p:cNvSpPr txBox="1"/>
          <p:nvPr>
            <p:ph idx="1" type="body"/>
          </p:nvPr>
        </p:nvSpPr>
        <p:spPr>
          <a:xfrm>
            <a:off x="635000" y="1371600"/>
            <a:ext cx="10982100" cy="757200"/>
          </a:xfrm>
          <a:prstGeom prst="rect">
            <a:avLst/>
          </a:prstGeom>
          <a:noFill/>
          <a:ln>
            <a:noFill/>
          </a:ln>
        </p:spPr>
        <p:txBody>
          <a:bodyPr anchorCtr="0" anchor="t" bIns="45700" lIns="91425" spcFirstLastPara="1" rIns="91425" wrap="square" tIns="45700">
            <a:spAutoFit/>
          </a:bodyPr>
          <a:lstStyle/>
          <a:p>
            <a:pPr indent="-358140" lvl="0" marL="457200" rtl="0" algn="l">
              <a:lnSpc>
                <a:spcPct val="90000"/>
              </a:lnSpc>
              <a:spcBef>
                <a:spcPts val="0"/>
              </a:spcBef>
              <a:spcAft>
                <a:spcPts val="0"/>
              </a:spcAft>
              <a:buSzPts val="2040"/>
              <a:buChar char="▪"/>
            </a:pPr>
            <a:r>
              <a:rPr lang="en-US"/>
              <a:t>6 Encoder Layers and 6 Decoder Layers</a:t>
            </a:r>
            <a:endParaRPr/>
          </a:p>
          <a:p>
            <a:pPr indent="-358140" lvl="0" marL="457200" rtl="0" algn="l">
              <a:lnSpc>
                <a:spcPct val="90000"/>
              </a:lnSpc>
              <a:spcBef>
                <a:spcPts val="0"/>
              </a:spcBef>
              <a:spcAft>
                <a:spcPts val="0"/>
              </a:spcAft>
              <a:buSzPts val="2040"/>
              <a:buChar char="▪"/>
            </a:pPr>
            <a:r>
              <a:rPr lang="en-US"/>
              <a:t>Each Encoders stacked without sharing weights</a:t>
            </a:r>
            <a:endParaRPr/>
          </a:p>
        </p:txBody>
      </p:sp>
      <p:sp>
        <p:nvSpPr>
          <p:cNvPr id="306" name="Google Shape;306;p52"/>
          <p:cNvSpPr txBox="1"/>
          <p:nvPr/>
        </p:nvSpPr>
        <p:spPr>
          <a:xfrm>
            <a:off x="5501675" y="6405150"/>
            <a:ext cx="40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https://jalammar.github.io/illustrated-transformer/</a:t>
            </a:r>
            <a:endParaRPr/>
          </a:p>
        </p:txBody>
      </p:sp>
      <p:pic>
        <p:nvPicPr>
          <p:cNvPr id="307" name="Google Shape;307;p52"/>
          <p:cNvPicPr preferRelativeResize="0"/>
          <p:nvPr/>
        </p:nvPicPr>
        <p:blipFill>
          <a:blip r:embed="rId4">
            <a:alphaModFix/>
          </a:blip>
          <a:stretch>
            <a:fillRect/>
          </a:stretch>
        </p:blipFill>
        <p:spPr>
          <a:xfrm>
            <a:off x="2833250" y="2281200"/>
            <a:ext cx="6334371" cy="3971550"/>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3"/>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Transformers and the Rise of Large Language Models</a:t>
            </a:r>
            <a:endParaRPr>
              <a:solidFill>
                <a:schemeClr val="accent1"/>
              </a:solidFill>
            </a:endParaRPr>
          </a:p>
        </p:txBody>
      </p:sp>
      <p:sp>
        <p:nvSpPr>
          <p:cNvPr id="313" name="Google Shape;313;p53"/>
          <p:cNvSpPr txBox="1"/>
          <p:nvPr>
            <p:ph idx="1" type="body"/>
          </p:nvPr>
        </p:nvSpPr>
        <p:spPr>
          <a:xfrm>
            <a:off x="635000" y="1371600"/>
            <a:ext cx="10982100" cy="42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None/>
            </a:pPr>
            <a:r>
              <a:t/>
            </a:r>
            <a:endParaRPr/>
          </a:p>
        </p:txBody>
      </p:sp>
      <p:sp>
        <p:nvSpPr>
          <p:cNvPr id="314" name="Google Shape;314;p53"/>
          <p:cNvSpPr txBox="1"/>
          <p:nvPr/>
        </p:nvSpPr>
        <p:spPr>
          <a:xfrm>
            <a:off x="1151350" y="6457800"/>
            <a:ext cx="86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https://research.google/blog/transformer-a-novel-neural-network-architecture-for-language-understanding/</a:t>
            </a:r>
            <a:endParaRPr/>
          </a:p>
        </p:txBody>
      </p:sp>
      <p:sp>
        <p:nvSpPr>
          <p:cNvPr id="315" name="Google Shape;315;p53"/>
          <p:cNvSpPr txBox="1"/>
          <p:nvPr>
            <p:ph idx="1" type="body"/>
          </p:nvPr>
        </p:nvSpPr>
        <p:spPr>
          <a:xfrm>
            <a:off x="635450" y="1386900"/>
            <a:ext cx="10982100" cy="4084200"/>
          </a:xfrm>
          <a:prstGeom prst="rect">
            <a:avLst/>
          </a:prstGeom>
          <a:solidFill>
            <a:schemeClr val="dk1"/>
          </a:solid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sz="1900">
                <a:solidFill>
                  <a:schemeClr val="accent3"/>
                </a:solidFill>
              </a:rPr>
              <a:t>Encoding</a:t>
            </a:r>
            <a:r>
              <a:rPr lang="en-US" sz="1900">
                <a:solidFill>
                  <a:schemeClr val="accent3"/>
                </a:solidFill>
              </a:rPr>
              <a:t>:</a:t>
            </a:r>
            <a:endParaRPr sz="1900">
              <a:solidFill>
                <a:schemeClr val="accent3"/>
              </a:solidFill>
            </a:endParaRPr>
          </a:p>
          <a:p>
            <a:pPr indent="0" lvl="0" marL="0" rtl="0" algn="l">
              <a:lnSpc>
                <a:spcPct val="115000"/>
              </a:lnSpc>
              <a:spcBef>
                <a:spcPts val="0"/>
              </a:spcBef>
              <a:spcAft>
                <a:spcPts val="0"/>
              </a:spcAft>
              <a:buNone/>
            </a:pPr>
            <a:r>
              <a:rPr lang="en-US" sz="1900">
                <a:solidFill>
                  <a:schemeClr val="lt1"/>
                </a:solidFill>
              </a:rPr>
              <a:t>The, cat, sat, on, the, mat (processed simultaneously with self-attention)</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Attention on "</a:t>
            </a:r>
            <a:r>
              <a:rPr lang="en-US" sz="1900">
                <a:solidFill>
                  <a:srgbClr val="3FC2E3"/>
                </a:solidFill>
              </a:rPr>
              <a:t>The</a:t>
            </a:r>
            <a:r>
              <a:rPr lang="en-US" sz="1900">
                <a:solidFill>
                  <a:schemeClr val="lt1"/>
                </a:solidFill>
              </a:rPr>
              <a:t>" considers [</a:t>
            </a:r>
            <a:r>
              <a:rPr lang="en-US" sz="1900">
                <a:solidFill>
                  <a:srgbClr val="3FC2E3"/>
                </a:solidFill>
              </a:rPr>
              <a:t>"The", "cat", "sat", "on", "the", "mat"</a:t>
            </a: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Attention on "</a:t>
            </a:r>
            <a:r>
              <a:rPr lang="en-US" sz="1900">
                <a:solidFill>
                  <a:srgbClr val="3FC2E3"/>
                </a:solidFill>
              </a:rPr>
              <a:t>cat</a:t>
            </a:r>
            <a:r>
              <a:rPr lang="en-US" sz="1900">
                <a:solidFill>
                  <a:schemeClr val="lt1"/>
                </a:solidFill>
              </a:rPr>
              <a:t>" considers [</a:t>
            </a:r>
            <a:r>
              <a:rPr lang="en-US" sz="1900">
                <a:solidFill>
                  <a:srgbClr val="3FC2E3"/>
                </a:solidFill>
              </a:rPr>
              <a:t>"The", "cat", "sat", "on", "the", "mat"</a:t>
            </a: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accent3"/>
                </a:solidFill>
              </a:rPr>
              <a:t>Decoding</a:t>
            </a:r>
            <a:r>
              <a:rPr lang="en-US" sz="1900">
                <a:solidFill>
                  <a:schemeClr val="accent3"/>
                </a:solidFill>
              </a:rPr>
              <a:t>:</a:t>
            </a:r>
            <a:endParaRPr sz="1900">
              <a:solidFill>
                <a:schemeClr val="accent3"/>
              </a:solidFill>
            </a:endParaRPr>
          </a:p>
          <a:p>
            <a:pPr indent="0" lvl="0" marL="0" rtl="0" algn="l">
              <a:lnSpc>
                <a:spcPct val="115000"/>
              </a:lnSpc>
              <a:spcBef>
                <a:spcPts val="0"/>
              </a:spcBef>
              <a:spcAft>
                <a:spcPts val="0"/>
              </a:spcAft>
              <a:buNone/>
            </a:pPr>
            <a:r>
              <a:rPr lang="en-US" sz="1900">
                <a:solidFill>
                  <a:schemeClr val="lt1"/>
                </a:solidFill>
              </a:rPr>
              <a:t>El, gato, se, sentó, en, la, alfombra</a:t>
            </a:r>
            <a:r>
              <a:rPr lang="en-US" sz="1900">
                <a:solidFill>
                  <a:srgbClr val="3FC2E3"/>
                </a:solidFill>
              </a:rPr>
              <a:t> </a:t>
            </a:r>
            <a:r>
              <a:rPr lang="en-US" sz="1900">
                <a:solidFill>
                  <a:schemeClr val="lt1"/>
                </a:solidFill>
              </a:rPr>
              <a:t> (processed simultaneously with self-attention)</a:t>
            </a:r>
            <a:endParaRPr sz="1900">
              <a:solidFill>
                <a:schemeClr val="lt1"/>
              </a:solidFill>
            </a:endParaRPr>
          </a:p>
          <a:p>
            <a:pPr indent="0" lvl="0" marL="0" rtl="0" algn="l">
              <a:lnSpc>
                <a:spcPct val="115000"/>
              </a:lnSpc>
              <a:spcBef>
                <a:spcPts val="0"/>
              </a:spcBef>
              <a:spcAft>
                <a:spcPts val="0"/>
              </a:spcAft>
              <a:buNone/>
            </a:pPr>
            <a:r>
              <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Attention on "</a:t>
            </a:r>
            <a:r>
              <a:rPr lang="en-US" sz="1900">
                <a:solidFill>
                  <a:srgbClr val="3FC2E3"/>
                </a:solidFill>
              </a:rPr>
              <a:t>El</a:t>
            </a:r>
            <a:r>
              <a:rPr lang="en-US" sz="1900">
                <a:solidFill>
                  <a:schemeClr val="lt1"/>
                </a:solidFill>
              </a:rPr>
              <a:t>" considers [</a:t>
            </a:r>
            <a:r>
              <a:rPr lang="en-US" sz="1900">
                <a:solidFill>
                  <a:srgbClr val="3FC2E3"/>
                </a:solidFill>
              </a:rPr>
              <a:t>"The", "cat", "sat", "on", "the", "mat"</a:t>
            </a: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Attention on "</a:t>
            </a:r>
            <a:r>
              <a:rPr lang="en-US" sz="1900">
                <a:solidFill>
                  <a:srgbClr val="3FC2E3"/>
                </a:solidFill>
              </a:rPr>
              <a:t>gato</a:t>
            </a:r>
            <a:r>
              <a:rPr lang="en-US" sz="1900">
                <a:solidFill>
                  <a:schemeClr val="lt1"/>
                </a:solidFill>
              </a:rPr>
              <a:t>" considers [</a:t>
            </a:r>
            <a:r>
              <a:rPr lang="en-US" sz="1900">
                <a:solidFill>
                  <a:srgbClr val="3FC2E3"/>
                </a:solidFill>
              </a:rPr>
              <a:t>"The", "cat", "sat", "on", "the", "mat"</a:t>
            </a:r>
            <a:r>
              <a:rPr lang="en-US" sz="1900">
                <a:solidFill>
                  <a:schemeClr val="lt1"/>
                </a:solidFill>
              </a:rPr>
              <a:t>]</a:t>
            </a:r>
            <a:endParaRPr sz="1900">
              <a:solidFill>
                <a:schemeClr val="lt1"/>
              </a:solidFill>
            </a:endParaRPr>
          </a:p>
          <a:p>
            <a:pPr indent="0" lvl="0" marL="0" rtl="0" algn="l">
              <a:lnSpc>
                <a:spcPct val="115000"/>
              </a:lnSpc>
              <a:spcBef>
                <a:spcPts val="0"/>
              </a:spcBef>
              <a:spcAft>
                <a:spcPts val="0"/>
              </a:spcAft>
              <a:buNone/>
            </a:pPr>
            <a:r>
              <a:rPr lang="en-US" sz="1900">
                <a:solidFill>
                  <a:schemeClr val="lt1"/>
                </a:solidFill>
              </a:rPr>
              <a:t>...</a:t>
            </a:r>
            <a:endParaRPr sz="1900">
              <a:solidFill>
                <a:schemeClr val="lt1"/>
              </a:solidFill>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Attention is All You Need (2017)</a:t>
            </a:r>
            <a:endParaRPr>
              <a:solidFill>
                <a:schemeClr val="accent1"/>
              </a:solidFill>
            </a:endParaRPr>
          </a:p>
        </p:txBody>
      </p:sp>
      <p:sp>
        <p:nvSpPr>
          <p:cNvPr id="321" name="Google Shape;321;p54"/>
          <p:cNvSpPr txBox="1"/>
          <p:nvPr/>
        </p:nvSpPr>
        <p:spPr>
          <a:xfrm>
            <a:off x="5501675" y="6405150"/>
            <a:ext cx="40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https://jalammar.github.io/illustrated-transformer/</a:t>
            </a:r>
            <a:endParaRPr/>
          </a:p>
        </p:txBody>
      </p:sp>
      <p:pic>
        <p:nvPicPr>
          <p:cNvPr id="322" name="Google Shape;322;p54"/>
          <p:cNvPicPr preferRelativeResize="0"/>
          <p:nvPr/>
        </p:nvPicPr>
        <p:blipFill>
          <a:blip r:embed="rId4">
            <a:alphaModFix/>
          </a:blip>
          <a:stretch>
            <a:fillRect/>
          </a:stretch>
        </p:blipFill>
        <p:spPr>
          <a:xfrm>
            <a:off x="1744200" y="1216100"/>
            <a:ext cx="5792449" cy="5357026"/>
          </a:xfrm>
          <a:prstGeom prst="rect">
            <a:avLst/>
          </a:prstGeom>
          <a:noFill/>
          <a:ln>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5"/>
          <p:cNvSpPr txBox="1"/>
          <p:nvPr>
            <p:ph type="title"/>
          </p:nvPr>
        </p:nvSpPr>
        <p:spPr>
          <a:xfrm>
            <a:off x="604944" y="-177596"/>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Modern Large Language Models (LLMs) and Their Impact</a:t>
            </a:r>
            <a:endParaRPr>
              <a:solidFill>
                <a:schemeClr val="accent1"/>
              </a:solidFill>
            </a:endParaRPr>
          </a:p>
        </p:txBody>
      </p:sp>
      <p:graphicFrame>
        <p:nvGraphicFramePr>
          <p:cNvPr id="328" name="Google Shape;328;p55"/>
          <p:cNvGraphicFramePr/>
          <p:nvPr/>
        </p:nvGraphicFramePr>
        <p:xfrm>
          <a:off x="834550" y="1012725"/>
          <a:ext cx="3000000" cy="3000000"/>
        </p:xfrm>
        <a:graphic>
          <a:graphicData uri="http://schemas.openxmlformats.org/drawingml/2006/table">
            <a:tbl>
              <a:tblPr>
                <a:noFill/>
                <a:tableStyleId>{17E4FDC9-3E31-4B76-8DB7-1A2DE31F90E8}</a:tableStyleId>
              </a:tblPr>
              <a:tblGrid>
                <a:gridCol w="1714500"/>
                <a:gridCol w="1714500"/>
                <a:gridCol w="1714500"/>
                <a:gridCol w="1714500"/>
                <a:gridCol w="1714500"/>
                <a:gridCol w="1714500"/>
              </a:tblGrid>
              <a:tr h="381000">
                <a:tc>
                  <a:txBody>
                    <a:bodyPr/>
                    <a:lstStyle/>
                    <a:p>
                      <a:pPr indent="0" lvl="0" marL="0" rtl="0" algn="l">
                        <a:spcBef>
                          <a:spcPts val="0"/>
                        </a:spcBef>
                        <a:spcAft>
                          <a:spcPts val="0"/>
                        </a:spcAft>
                        <a:buNone/>
                      </a:pPr>
                      <a:r>
                        <a:rPr b="1" lang="en-US"/>
                        <a:t>Model Name</a:t>
                      </a:r>
                      <a:endParaRPr b="1"/>
                    </a:p>
                  </a:txBody>
                  <a:tcPr marT="91425" marB="91425" marR="91425" marL="91425"/>
                </a:tc>
                <a:tc>
                  <a:txBody>
                    <a:bodyPr/>
                    <a:lstStyle/>
                    <a:p>
                      <a:pPr indent="0" lvl="0" marL="0" rtl="0" algn="l">
                        <a:spcBef>
                          <a:spcPts val="0"/>
                        </a:spcBef>
                        <a:spcAft>
                          <a:spcPts val="0"/>
                        </a:spcAft>
                        <a:buNone/>
                      </a:pPr>
                      <a:r>
                        <a:rPr lang="en-US"/>
                        <a:t>BERT 2018</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GPT-2 2019</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GPT-3 2020</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GPT-4 2023</a:t>
                      </a:r>
                      <a:endParaRPr/>
                    </a:p>
                  </a:txBody>
                  <a:tcPr marT="91425" marB="91425" marR="91425" marL="91425"/>
                </a:tc>
                <a:tc>
                  <a:txBody>
                    <a:bodyPr/>
                    <a:lstStyle/>
                    <a:p>
                      <a:pPr indent="0" lvl="0" marL="0" rtl="0" algn="l">
                        <a:spcBef>
                          <a:spcPts val="0"/>
                        </a:spcBef>
                        <a:spcAft>
                          <a:spcPts val="0"/>
                        </a:spcAft>
                        <a:buNone/>
                      </a:pPr>
                      <a:r>
                        <a:rPr lang="en-US"/>
                        <a:t>Claude 3.5 Sonnet 2024</a:t>
                      </a:r>
                      <a:endParaRPr/>
                    </a:p>
                  </a:txBody>
                  <a:tcPr marT="91425" marB="91425" marR="91425" marL="91425"/>
                </a:tc>
              </a:tr>
              <a:tr h="381000">
                <a:tc>
                  <a:txBody>
                    <a:bodyPr/>
                    <a:lstStyle/>
                    <a:p>
                      <a:pPr indent="0" lvl="0" marL="0" rtl="0" algn="l">
                        <a:spcBef>
                          <a:spcPts val="0"/>
                        </a:spcBef>
                        <a:spcAft>
                          <a:spcPts val="0"/>
                        </a:spcAft>
                        <a:buNone/>
                      </a:pPr>
                      <a:r>
                        <a:rPr b="1" lang="en-US"/>
                        <a:t>Architecture</a:t>
                      </a:r>
                      <a:endParaRPr b="1"/>
                    </a:p>
                  </a:txBody>
                  <a:tcPr marT="91425" marB="91425" marR="91425" marL="91425"/>
                </a:tc>
                <a:tc>
                  <a:txBody>
                    <a:bodyPr/>
                    <a:lstStyle/>
                    <a:p>
                      <a:pPr indent="0" lvl="0" marL="0" rtl="0" algn="l">
                        <a:spcBef>
                          <a:spcPts val="0"/>
                        </a:spcBef>
                        <a:spcAft>
                          <a:spcPts val="0"/>
                        </a:spcAft>
                        <a:buNone/>
                      </a:pPr>
                      <a:r>
                        <a:rPr lang="en-US"/>
                        <a:t>Transformer encoder-only</a:t>
                      </a:r>
                      <a:endParaRPr/>
                    </a:p>
                  </a:txBody>
                  <a:tcPr marT="91425" marB="91425" marR="91425" marL="91425"/>
                </a:tc>
                <a:tc>
                  <a:txBody>
                    <a:bodyPr/>
                    <a:lstStyle/>
                    <a:p>
                      <a:pPr indent="0" lvl="0" marL="0" rtl="0" algn="l">
                        <a:spcBef>
                          <a:spcPts val="0"/>
                        </a:spcBef>
                        <a:spcAft>
                          <a:spcPts val="0"/>
                        </a:spcAft>
                        <a:buNone/>
                      </a:pPr>
                      <a:r>
                        <a:rPr lang="en-US"/>
                        <a:t>Transformer decoder-only</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Transformer decoder-only</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Transformer decoder-only</a:t>
                      </a:r>
                      <a:endParaRPr/>
                    </a:p>
                  </a:txBody>
                  <a:tcPr marT="91425" marB="91425" marR="91425" marL="91425"/>
                </a:tc>
                <a:tc>
                  <a:txBody>
                    <a:bodyPr/>
                    <a:lstStyle/>
                    <a:p>
                      <a:pPr indent="0" lvl="0" marL="0" rtl="0" algn="l">
                        <a:spcBef>
                          <a:spcPts val="0"/>
                        </a:spcBef>
                        <a:spcAft>
                          <a:spcPts val="0"/>
                        </a:spcAft>
                        <a:buNone/>
                      </a:pPr>
                      <a:r>
                        <a:rPr lang="en-US"/>
                        <a:t>Not disclosed</a:t>
                      </a:r>
                      <a:endParaRPr/>
                    </a:p>
                  </a:txBody>
                  <a:tcPr marT="91425" marB="91425" marR="91425" marL="91425"/>
                </a:tc>
              </a:tr>
              <a:tr h="381000">
                <a:tc>
                  <a:txBody>
                    <a:bodyPr/>
                    <a:lstStyle/>
                    <a:p>
                      <a:pPr indent="0" lvl="0" marL="0" rtl="0" algn="l">
                        <a:spcBef>
                          <a:spcPts val="0"/>
                        </a:spcBef>
                        <a:spcAft>
                          <a:spcPts val="0"/>
                        </a:spcAft>
                        <a:buNone/>
                      </a:pPr>
                      <a:r>
                        <a:rPr b="1" lang="en-US"/>
                        <a:t>Model Size</a:t>
                      </a:r>
                      <a:endParaRPr b="1"/>
                    </a:p>
                  </a:txBody>
                  <a:tcPr marT="91425" marB="91425" marR="91425" marL="91425"/>
                </a:tc>
                <a:tc>
                  <a:txBody>
                    <a:bodyPr/>
                    <a:lstStyle/>
                    <a:p>
                      <a:pPr indent="0" lvl="0" marL="0" rtl="0" algn="l">
                        <a:spcBef>
                          <a:spcPts val="0"/>
                        </a:spcBef>
                        <a:spcAft>
                          <a:spcPts val="0"/>
                        </a:spcAft>
                        <a:buNone/>
                      </a:pPr>
                      <a:r>
                        <a:rPr lang="en-US"/>
                        <a:t>Up to 340 million parameters (BERT-Large)</a:t>
                      </a:r>
                      <a:endParaRPr/>
                    </a:p>
                  </a:txBody>
                  <a:tcPr marT="91425" marB="91425" marR="91425" marL="91425"/>
                </a:tc>
                <a:tc>
                  <a:txBody>
                    <a:bodyPr/>
                    <a:lstStyle/>
                    <a:p>
                      <a:pPr indent="0" lvl="0" marL="0" rtl="0" algn="l">
                        <a:spcBef>
                          <a:spcPts val="0"/>
                        </a:spcBef>
                        <a:spcAft>
                          <a:spcPts val="0"/>
                        </a:spcAft>
                        <a:buNone/>
                      </a:pPr>
                      <a:r>
                        <a:rPr lang="en-US"/>
                        <a:t>Up to 1.5 billion parameters</a:t>
                      </a:r>
                      <a:endParaRPr/>
                    </a:p>
                  </a:txBody>
                  <a:tcPr marT="91425" marB="91425" marR="91425" marL="91425"/>
                </a:tc>
                <a:tc>
                  <a:txBody>
                    <a:bodyPr/>
                    <a:lstStyle/>
                    <a:p>
                      <a:pPr indent="0" lvl="0" marL="0" rtl="0" algn="l">
                        <a:spcBef>
                          <a:spcPts val="0"/>
                        </a:spcBef>
                        <a:spcAft>
                          <a:spcPts val="0"/>
                        </a:spcAft>
                        <a:buNone/>
                      </a:pPr>
                      <a:r>
                        <a:rPr lang="en-US"/>
                        <a:t>Up to 175 billion parameters</a:t>
                      </a:r>
                      <a:endParaRPr/>
                    </a:p>
                  </a:txBody>
                  <a:tcPr marT="91425" marB="91425" marR="91425" marL="91425"/>
                </a:tc>
                <a:tc>
                  <a:txBody>
                    <a:bodyPr/>
                    <a:lstStyle/>
                    <a:p>
                      <a:pPr indent="0" lvl="0" marL="0" rtl="0" algn="l">
                        <a:spcBef>
                          <a:spcPts val="0"/>
                        </a:spcBef>
                        <a:spcAft>
                          <a:spcPts val="0"/>
                        </a:spcAft>
                        <a:buNone/>
                      </a:pPr>
                      <a:r>
                        <a:rPr lang="en-US"/>
                        <a:t>Not disclosed</a:t>
                      </a:r>
                      <a:endParaRPr/>
                    </a:p>
                  </a:txBody>
                  <a:tcPr marT="91425" marB="91425" marR="91425" marL="91425"/>
                </a:tc>
                <a:tc>
                  <a:txBody>
                    <a:bodyPr/>
                    <a:lstStyle/>
                    <a:p>
                      <a:pPr indent="0" lvl="0" marL="0" rtl="0" algn="l">
                        <a:spcBef>
                          <a:spcPts val="0"/>
                        </a:spcBef>
                        <a:spcAft>
                          <a:spcPts val="0"/>
                        </a:spcAft>
                        <a:buNone/>
                      </a:pPr>
                      <a:r>
                        <a:rPr lang="en-US"/>
                        <a:t>Not disclosed</a:t>
                      </a:r>
                      <a:endParaRPr/>
                    </a:p>
                  </a:txBody>
                  <a:tcPr marT="91425" marB="91425" marR="91425" marL="91425"/>
                </a:tc>
              </a:tr>
              <a:tr h="381000">
                <a:tc>
                  <a:txBody>
                    <a:bodyPr/>
                    <a:lstStyle/>
                    <a:p>
                      <a:pPr indent="0" lvl="0" marL="0" rtl="0" algn="l">
                        <a:spcBef>
                          <a:spcPts val="0"/>
                        </a:spcBef>
                        <a:spcAft>
                          <a:spcPts val="0"/>
                        </a:spcAft>
                        <a:buNone/>
                      </a:pPr>
                      <a:r>
                        <a:rPr b="1" lang="en-US"/>
                        <a:t>Primary Stregnth</a:t>
                      </a:r>
                      <a:endParaRPr b="1"/>
                    </a:p>
                  </a:txBody>
                  <a:tcPr marT="91425" marB="91425" marR="91425" marL="91425"/>
                </a:tc>
                <a:tc>
                  <a:txBody>
                    <a:bodyPr/>
                    <a:lstStyle/>
                    <a:p>
                      <a:pPr indent="0" lvl="0" marL="0" rtl="0" algn="l">
                        <a:spcBef>
                          <a:spcPts val="0"/>
                        </a:spcBef>
                        <a:spcAft>
                          <a:spcPts val="0"/>
                        </a:spcAft>
                        <a:buNone/>
                      </a:pPr>
                      <a:r>
                        <a:rPr lang="en-US"/>
                        <a:t>Strong on understanding based tasks</a:t>
                      </a:r>
                      <a:endParaRPr/>
                    </a:p>
                  </a:txBody>
                  <a:tcPr marT="91425" marB="91425" marR="91425" marL="91425"/>
                </a:tc>
                <a:tc>
                  <a:txBody>
                    <a:bodyPr/>
                    <a:lstStyle/>
                    <a:p>
                      <a:pPr indent="0" lvl="0" marL="0" rtl="0" algn="l">
                        <a:spcBef>
                          <a:spcPts val="0"/>
                        </a:spcBef>
                        <a:spcAft>
                          <a:spcPts val="0"/>
                        </a:spcAft>
                        <a:buNone/>
                      </a:pPr>
                      <a:r>
                        <a:rPr lang="en-US"/>
                        <a:t>Good at text generation and open-ended tasks</a:t>
                      </a:r>
                      <a:endParaRPr/>
                    </a:p>
                  </a:txBody>
                  <a:tcPr marT="91425" marB="91425" marR="91425" marL="91425"/>
                </a:tc>
                <a:tc>
                  <a:txBody>
                    <a:bodyPr/>
                    <a:lstStyle/>
                    <a:p>
                      <a:pPr indent="0" lvl="0" marL="0" rtl="0" algn="l">
                        <a:spcBef>
                          <a:spcPts val="0"/>
                        </a:spcBef>
                        <a:spcAft>
                          <a:spcPts val="0"/>
                        </a:spcAft>
                        <a:buNone/>
                      </a:pPr>
                      <a:r>
                        <a:rPr lang="en-US"/>
                        <a:t>Impressive few-shot learning, versatile across many tasks</a:t>
                      </a:r>
                      <a:endParaRPr/>
                    </a:p>
                  </a:txBody>
                  <a:tcPr marT="91425" marB="91425" marR="91425" marL="91425"/>
                </a:tc>
                <a:tc>
                  <a:txBody>
                    <a:bodyPr/>
                    <a:lstStyle/>
                    <a:p>
                      <a:pPr indent="0" lvl="0" marL="0" rtl="0" algn="l">
                        <a:spcBef>
                          <a:spcPts val="0"/>
                        </a:spcBef>
                        <a:spcAft>
                          <a:spcPts val="0"/>
                        </a:spcAft>
                        <a:buNone/>
                      </a:pPr>
                      <a:r>
                        <a:rPr lang="en-US"/>
                        <a:t>Enhanced reasoning, better task completion, multimodal capabilities</a:t>
                      </a:r>
                      <a:endParaRPr/>
                    </a:p>
                  </a:txBody>
                  <a:tcPr marT="91425" marB="91425" marR="91425" marL="91425"/>
                </a:tc>
                <a:tc>
                  <a:txBody>
                    <a:bodyPr/>
                    <a:lstStyle/>
                    <a:p>
                      <a:pPr indent="0" lvl="0" marL="0" rtl="0" algn="l">
                        <a:spcBef>
                          <a:spcPts val="0"/>
                        </a:spcBef>
                        <a:spcAft>
                          <a:spcPts val="0"/>
                        </a:spcAft>
                        <a:buNone/>
                      </a:pPr>
                      <a:r>
                        <a:rPr lang="en-US"/>
                        <a:t>Strong language understanding and generation, multimodal capabilities</a:t>
                      </a:r>
                      <a:endParaRPr/>
                    </a:p>
                  </a:txBody>
                  <a:tcPr marT="91425" marB="91425" marR="91425" marL="91425"/>
                </a:tc>
              </a:tr>
              <a:tr h="381000">
                <a:tc>
                  <a:txBody>
                    <a:bodyPr/>
                    <a:lstStyle/>
                    <a:p>
                      <a:pPr indent="0" lvl="0" marL="0" rtl="0" algn="l">
                        <a:spcBef>
                          <a:spcPts val="0"/>
                        </a:spcBef>
                        <a:spcAft>
                          <a:spcPts val="0"/>
                        </a:spcAft>
                        <a:buNone/>
                      </a:pPr>
                      <a:r>
                        <a:rPr b="1" lang="en-US"/>
                        <a:t>Pre Training Data</a:t>
                      </a:r>
                      <a:endParaRPr b="1"/>
                    </a:p>
                  </a:txBody>
                  <a:tcPr marT="91425" marB="91425" marR="91425" marL="91425"/>
                </a:tc>
                <a:tc>
                  <a:txBody>
                    <a:bodyPr/>
                    <a:lstStyle/>
                    <a:p>
                      <a:pPr indent="0" lvl="0" marL="0" rtl="0" algn="l">
                        <a:spcBef>
                          <a:spcPts val="0"/>
                        </a:spcBef>
                        <a:spcAft>
                          <a:spcPts val="0"/>
                        </a:spcAft>
                        <a:buNone/>
                      </a:pPr>
                      <a:r>
                        <a:rPr lang="en-US"/>
                        <a:t>BookCorpus and English Wikipedia.</a:t>
                      </a:r>
                      <a:endParaRPr/>
                    </a:p>
                  </a:txBody>
                  <a:tcPr marT="91425" marB="91425" marR="91425" marL="91425"/>
                </a:tc>
                <a:tc>
                  <a:txBody>
                    <a:bodyPr/>
                    <a:lstStyle/>
                    <a:p>
                      <a:pPr indent="0" lvl="0" marL="0" rtl="0" algn="l">
                        <a:spcBef>
                          <a:spcPts val="0"/>
                        </a:spcBef>
                        <a:spcAft>
                          <a:spcPts val="0"/>
                        </a:spcAft>
                        <a:buNone/>
                      </a:pPr>
                      <a:r>
                        <a:rPr lang="en-US"/>
                        <a:t>Diverse internet text (WebText dataset)</a:t>
                      </a:r>
                      <a:endParaRPr/>
                    </a:p>
                  </a:txBody>
                  <a:tcPr marT="91425" marB="91425" marR="91425" marL="91425"/>
                </a:tc>
                <a:tc>
                  <a:txBody>
                    <a:bodyPr/>
                    <a:lstStyle/>
                    <a:p>
                      <a:pPr indent="0" lvl="0" marL="0" rtl="0" algn="l">
                        <a:spcBef>
                          <a:spcPts val="0"/>
                        </a:spcBef>
                        <a:spcAft>
                          <a:spcPts val="0"/>
                        </a:spcAft>
                        <a:buNone/>
                      </a:pPr>
                      <a:r>
                        <a:rPr lang="en-US"/>
                        <a:t>Common Crawl</a:t>
                      </a:r>
                      <a:endParaRPr/>
                    </a:p>
                    <a:p>
                      <a:pPr indent="0" lvl="0" marL="0" rtl="0" algn="l">
                        <a:lnSpc>
                          <a:spcPct val="115000"/>
                        </a:lnSpc>
                        <a:spcBef>
                          <a:spcPts val="0"/>
                        </a:spcBef>
                        <a:spcAft>
                          <a:spcPts val="0"/>
                        </a:spcAft>
                        <a:buClr>
                          <a:schemeClr val="dk1"/>
                        </a:buClr>
                        <a:buSzPts val="1100"/>
                        <a:buFont typeface="Arial"/>
                        <a:buNone/>
                      </a:pPr>
                      <a:r>
                        <a:rPr lang="en-US"/>
                        <a:t>WebText2</a:t>
                      </a:r>
                      <a:endParaRPr/>
                    </a:p>
                    <a:p>
                      <a:pPr indent="0" lvl="0" marL="0" rtl="0" algn="l">
                        <a:lnSpc>
                          <a:spcPct val="115000"/>
                        </a:lnSpc>
                        <a:spcBef>
                          <a:spcPts val="0"/>
                        </a:spcBef>
                        <a:spcAft>
                          <a:spcPts val="0"/>
                        </a:spcAft>
                        <a:buClr>
                          <a:schemeClr val="dk1"/>
                        </a:buClr>
                        <a:buSzPts val="1100"/>
                        <a:buFont typeface="Arial"/>
                        <a:buNone/>
                      </a:pPr>
                      <a:r>
                        <a:rPr lang="en-US"/>
                        <a:t>Wikipedia</a:t>
                      </a:r>
                      <a:endParaRPr/>
                    </a:p>
                    <a:p>
                      <a:pPr indent="0" lvl="0" marL="0" rtl="0" algn="l">
                        <a:lnSpc>
                          <a:spcPct val="115000"/>
                        </a:lnSpc>
                        <a:spcBef>
                          <a:spcPts val="0"/>
                        </a:spcBef>
                        <a:spcAft>
                          <a:spcPts val="0"/>
                        </a:spcAft>
                        <a:buClr>
                          <a:schemeClr val="dk1"/>
                        </a:buClr>
                        <a:buSzPts val="1100"/>
                        <a:buFont typeface="Arial"/>
                        <a:buNone/>
                      </a:pPr>
                      <a:r>
                        <a:rPr lang="en-US"/>
                        <a:t>Estimated at about 570GB of text data</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Not fully disclosed</a:t>
                      </a:r>
                      <a:endParaRPr/>
                    </a:p>
                  </a:txBody>
                  <a:tcPr marT="91425" marB="91425" marR="91425" marL="91425"/>
                </a:tc>
                <a:tc>
                  <a:txBody>
                    <a:bodyPr/>
                    <a:lstStyle/>
                    <a:p>
                      <a:pPr indent="0" lvl="0" marL="0" rtl="0" algn="l">
                        <a:spcBef>
                          <a:spcPts val="0"/>
                        </a:spcBef>
                        <a:spcAft>
                          <a:spcPts val="0"/>
                        </a:spcAft>
                        <a:buNone/>
                      </a:pPr>
                      <a:r>
                        <a:rPr lang="en-US"/>
                        <a:t>Not fully disclosed</a:t>
                      </a:r>
                      <a:endParaRPr/>
                    </a:p>
                  </a:txBody>
                  <a:tcPr marT="91425" marB="91425" marR="91425" marL="91425"/>
                </a:tc>
              </a:tr>
              <a:tr h="381000">
                <a:tc>
                  <a:txBody>
                    <a:bodyPr/>
                    <a:lstStyle/>
                    <a:p>
                      <a:pPr indent="0" lvl="0" marL="0" rtl="0" algn="l">
                        <a:spcBef>
                          <a:spcPts val="0"/>
                        </a:spcBef>
                        <a:spcAft>
                          <a:spcPts val="0"/>
                        </a:spcAft>
                        <a:buNone/>
                      </a:pPr>
                      <a:r>
                        <a:rPr b="1" lang="en-US"/>
                        <a:t>Applications</a:t>
                      </a:r>
                      <a:endParaRPr b="1"/>
                    </a:p>
                  </a:txBody>
                  <a:tcPr marT="91425" marB="91425" marR="91425" marL="91425"/>
                </a:tc>
                <a:tc>
                  <a:txBody>
                    <a:bodyPr/>
                    <a:lstStyle/>
                    <a:p>
                      <a:pPr indent="0" lvl="0" marL="0" rtl="0" algn="l">
                        <a:spcBef>
                          <a:spcPts val="0"/>
                        </a:spcBef>
                        <a:spcAft>
                          <a:spcPts val="0"/>
                        </a:spcAft>
                        <a:buNone/>
                      </a:pPr>
                      <a:r>
                        <a:rPr lang="en-US"/>
                        <a:t>Google Search</a:t>
                      </a:r>
                      <a:endParaRPr/>
                    </a:p>
                  </a:txBody>
                  <a:tcPr marT="91425" marB="91425" marR="91425" marL="91425"/>
                </a:tc>
                <a:tc>
                  <a:txBody>
                    <a:bodyPr/>
                    <a:lstStyle/>
                    <a:p>
                      <a:pPr indent="0" lvl="0" marL="0" rtl="0" algn="l">
                        <a:spcBef>
                          <a:spcPts val="0"/>
                        </a:spcBef>
                        <a:spcAft>
                          <a:spcPts val="0"/>
                        </a:spcAft>
                        <a:buNone/>
                      </a:pPr>
                      <a:r>
                        <a:rPr lang="en-US" u="sng">
                          <a:solidFill>
                            <a:schemeClr val="hlink"/>
                          </a:solidFill>
                          <a:hlinkClick r:id="rId3"/>
                        </a:rPr>
                        <a:t>Grover</a:t>
                      </a:r>
                      <a:endParaRPr/>
                    </a:p>
                  </a:txBody>
                  <a:tcPr marT="91425" marB="91425" marR="91425" marL="91425"/>
                </a:tc>
                <a:tc>
                  <a:txBody>
                    <a:bodyPr/>
                    <a:lstStyle/>
                    <a:p>
                      <a:pPr indent="0" lvl="0" marL="0" rtl="0" algn="l">
                        <a:spcBef>
                          <a:spcPts val="0"/>
                        </a:spcBef>
                        <a:spcAft>
                          <a:spcPts val="0"/>
                        </a:spcAft>
                        <a:buNone/>
                      </a:pPr>
                      <a:r>
                        <a:rPr lang="en-US"/>
                        <a:t>GitHub Copilot</a:t>
                      </a:r>
                      <a:endParaRPr/>
                    </a:p>
                  </a:txBody>
                  <a:tcPr marT="91425" marB="91425" marR="91425" marL="91425"/>
                </a:tc>
                <a:tc>
                  <a:txBody>
                    <a:bodyPr/>
                    <a:lstStyle/>
                    <a:p>
                      <a:pPr indent="0" lvl="0" marL="0" rtl="0" algn="l">
                        <a:spcBef>
                          <a:spcPts val="0"/>
                        </a:spcBef>
                        <a:spcAft>
                          <a:spcPts val="0"/>
                        </a:spcAft>
                        <a:buNone/>
                      </a:pPr>
                      <a:r>
                        <a:rPr lang="en-US"/>
                        <a:t>Duolingo Max, </a:t>
                      </a:r>
                      <a:endParaRPr/>
                    </a:p>
                    <a:p>
                      <a:pPr indent="0" lvl="0" marL="0" rtl="0" algn="l">
                        <a:spcBef>
                          <a:spcPts val="0"/>
                        </a:spcBef>
                        <a:spcAft>
                          <a:spcPts val="0"/>
                        </a:spcAft>
                        <a:buNone/>
                      </a:pPr>
                      <a:r>
                        <a:rPr lang="en-US"/>
                        <a:t>Be My Eyes</a:t>
                      </a:r>
                      <a:endParaRPr/>
                    </a:p>
                  </a:txBody>
                  <a:tcPr marT="91425" marB="91425" marR="91425" marL="91425"/>
                </a:tc>
                <a:tc>
                  <a:txBody>
                    <a:bodyPr/>
                    <a:lstStyle/>
                    <a:p>
                      <a:pPr indent="0" lvl="0" marL="0" rtl="0" algn="l">
                        <a:spcBef>
                          <a:spcPts val="0"/>
                        </a:spcBef>
                        <a:spcAft>
                          <a:spcPts val="0"/>
                        </a:spcAft>
                        <a:buNone/>
                      </a:pPr>
                      <a:r>
                        <a:rPr lang="en-US"/>
                        <a:t>Notion AI,</a:t>
                      </a:r>
                      <a:endParaRPr/>
                    </a:p>
                    <a:p>
                      <a:pPr indent="0" lvl="0" marL="0" rtl="0" algn="l">
                        <a:spcBef>
                          <a:spcPts val="0"/>
                        </a:spcBef>
                        <a:spcAft>
                          <a:spcPts val="0"/>
                        </a:spcAft>
                        <a:buNone/>
                      </a:pPr>
                      <a:r>
                        <a:rPr lang="en-US"/>
                        <a:t>LegalMation</a:t>
                      </a:r>
                      <a:endParaRPr/>
                    </a:p>
                  </a:txBody>
                  <a:tcPr marT="91425" marB="91425" marR="91425" marL="91425"/>
                </a:tc>
              </a:tr>
            </a:tbl>
          </a:graphicData>
        </a:graphic>
      </p:graphicFrame>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ph idx="1" type="body"/>
          </p:nvPr>
        </p:nvSpPr>
        <p:spPr>
          <a:xfrm>
            <a:off x="747446" y="11288"/>
            <a:ext cx="7214432" cy="713678"/>
          </a:xfrm>
          <a:prstGeom prst="rect">
            <a:avLst/>
          </a:prstGeom>
          <a:noFill/>
          <a:ln>
            <a:noFill/>
          </a:ln>
        </p:spPr>
        <p:txBody>
          <a:bodyPr anchorCtr="0" anchor="ctr" bIns="45700" lIns="0" spcFirstLastPara="1" rIns="91425" wrap="square" tIns="45700">
            <a:noAutofit/>
          </a:bodyPr>
          <a:lstStyle/>
          <a:p>
            <a:pPr indent="0" lvl="0" marL="0" rtl="0" algn="l">
              <a:lnSpc>
                <a:spcPct val="90000"/>
              </a:lnSpc>
              <a:spcBef>
                <a:spcPts val="0"/>
              </a:spcBef>
              <a:spcAft>
                <a:spcPts val="0"/>
              </a:spcAft>
              <a:buClr>
                <a:schemeClr val="dk2"/>
              </a:buClr>
              <a:buSzPts val="1100"/>
              <a:buNone/>
            </a:pPr>
            <a:r>
              <a:rPr lang="en-US" sz="1800"/>
              <a:t>Whoami</a:t>
            </a:r>
            <a:endParaRPr sz="1800"/>
          </a:p>
        </p:txBody>
      </p:sp>
      <p:pic>
        <p:nvPicPr>
          <p:cNvPr id="193" name="Google Shape;193;p38"/>
          <p:cNvPicPr preferRelativeResize="0"/>
          <p:nvPr>
            <p:ph idx="2" type="pic"/>
          </p:nvPr>
        </p:nvPicPr>
        <p:blipFill rotWithShape="1">
          <a:blip r:embed="rId3">
            <a:alphaModFix amt="20000"/>
          </a:blip>
          <a:srcRect b="-1784" l="-24976" r="-23335" t="-146"/>
          <a:stretch/>
        </p:blipFill>
        <p:spPr>
          <a:xfrm>
            <a:off x="744440" y="734720"/>
            <a:ext cx="10699750" cy="5392737"/>
          </a:xfrm>
          <a:prstGeom prst="rect">
            <a:avLst/>
          </a:prstGeom>
          <a:noFill/>
          <a:ln>
            <a:noFill/>
          </a:ln>
        </p:spPr>
      </p:pic>
      <p:pic>
        <p:nvPicPr>
          <p:cNvPr id="194" name="Google Shape;194;p38"/>
          <p:cNvPicPr preferRelativeResize="0"/>
          <p:nvPr/>
        </p:nvPicPr>
        <p:blipFill rotWithShape="1">
          <a:blip r:embed="rId4">
            <a:alphaModFix/>
          </a:blip>
          <a:srcRect b="4780" l="3439" r="41886" t="0"/>
          <a:stretch/>
        </p:blipFill>
        <p:spPr>
          <a:xfrm>
            <a:off x="643750" y="734725"/>
            <a:ext cx="4645724" cy="5392726"/>
          </a:xfrm>
          <a:prstGeom prst="rect">
            <a:avLst/>
          </a:prstGeom>
          <a:noFill/>
          <a:ln>
            <a:noFill/>
          </a:ln>
        </p:spPr>
      </p:pic>
      <p:sp>
        <p:nvSpPr>
          <p:cNvPr id="195" name="Google Shape;195;p38"/>
          <p:cNvSpPr txBox="1"/>
          <p:nvPr>
            <p:ph idx="1" type="body"/>
          </p:nvPr>
        </p:nvSpPr>
        <p:spPr>
          <a:xfrm>
            <a:off x="6274605" y="1132863"/>
            <a:ext cx="5352900" cy="4395900"/>
          </a:xfrm>
          <a:prstGeom prst="rect">
            <a:avLst/>
          </a:prstGeom>
          <a:noFill/>
          <a:ln>
            <a:noFill/>
          </a:ln>
        </p:spPr>
        <p:txBody>
          <a:bodyPr anchorCtr="0" anchor="ctr" bIns="45700" lIns="91425" spcFirstLastPara="1" rIns="91425" wrap="square" tIns="45700">
            <a:noAutofit/>
          </a:bodyPr>
          <a:lstStyle/>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MLE @ EDB</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PhDc @ YTÜ</a:t>
            </a:r>
            <a:endParaRPr sz="2400"/>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Organizer of Diva: Dive Into AI</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Member of Kadin Yazilimci</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400"/>
              <a:t>🎧</a:t>
            </a:r>
            <a:r>
              <a:rPr lang="en-US" sz="2500">
                <a:latin typeface="Roboto"/>
                <a:ea typeface="Roboto"/>
                <a:cs typeface="Roboto"/>
                <a:sym typeface="Roboto"/>
              </a:rPr>
              <a:t> Kırılma Noktası</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Muay Thai ❤️ </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rPr lang="en-US" sz="2500">
                <a:latin typeface="Roboto"/>
                <a:ea typeface="Roboto"/>
                <a:cs typeface="Roboto"/>
                <a:sym typeface="Roboto"/>
              </a:rPr>
              <a:t>       @abilgeince</a:t>
            </a:r>
            <a:endParaRPr sz="2500">
              <a:latin typeface="Roboto"/>
              <a:ea typeface="Roboto"/>
              <a:cs typeface="Roboto"/>
              <a:sym typeface="Roboto"/>
            </a:endParaRPr>
          </a:p>
          <a:p>
            <a:pPr indent="0" lvl="0" marL="107950" rtl="0" algn="l">
              <a:lnSpc>
                <a:spcPct val="100000"/>
              </a:lnSpc>
              <a:spcBef>
                <a:spcPts val="1000"/>
              </a:spcBef>
              <a:spcAft>
                <a:spcPts val="0"/>
              </a:spcAft>
              <a:buClr>
                <a:schemeClr val="dk2"/>
              </a:buClr>
              <a:buSzPts val="1700"/>
              <a:buFont typeface="Noto Sans Symbols"/>
              <a:buNone/>
            </a:pPr>
            <a:r>
              <a:t/>
            </a:r>
            <a:endParaRPr sz="2500">
              <a:latin typeface="Roboto"/>
              <a:ea typeface="Roboto"/>
              <a:cs typeface="Roboto"/>
              <a:sym typeface="Roboto"/>
            </a:endParaRPr>
          </a:p>
        </p:txBody>
      </p:sp>
      <p:pic>
        <p:nvPicPr>
          <p:cNvPr id="196" name="Google Shape;196;p38"/>
          <p:cNvPicPr preferRelativeResize="0"/>
          <p:nvPr/>
        </p:nvPicPr>
        <p:blipFill>
          <a:blip r:embed="rId5">
            <a:alphaModFix/>
          </a:blip>
          <a:stretch>
            <a:fillRect/>
          </a:stretch>
        </p:blipFill>
        <p:spPr>
          <a:xfrm>
            <a:off x="6460850" y="4367825"/>
            <a:ext cx="527174" cy="527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6"/>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Recent Advancements</a:t>
            </a:r>
            <a:endParaRPr>
              <a:solidFill>
                <a:schemeClr val="accent1"/>
              </a:solidFill>
            </a:endParaRPr>
          </a:p>
        </p:txBody>
      </p:sp>
      <p:sp>
        <p:nvSpPr>
          <p:cNvPr id="334" name="Google Shape;334;p56"/>
          <p:cNvSpPr txBox="1"/>
          <p:nvPr>
            <p:ph idx="1" type="body"/>
          </p:nvPr>
        </p:nvSpPr>
        <p:spPr>
          <a:xfrm>
            <a:off x="635000" y="1371600"/>
            <a:ext cx="5574000" cy="2641200"/>
          </a:xfrm>
          <a:prstGeom prst="rect">
            <a:avLst/>
          </a:prstGeom>
          <a:noFill/>
          <a:ln>
            <a:noFill/>
          </a:ln>
        </p:spPr>
        <p:txBody>
          <a:bodyPr anchorCtr="0" anchor="t" bIns="45700" lIns="91425" spcFirstLastPara="1" rIns="91425" wrap="square" tIns="45700">
            <a:spAutoFit/>
          </a:bodyPr>
          <a:lstStyle/>
          <a:p>
            <a:pPr indent="-358140" lvl="0" marL="457200" rtl="0" algn="l">
              <a:lnSpc>
                <a:spcPct val="90000"/>
              </a:lnSpc>
              <a:spcBef>
                <a:spcPts val="0"/>
              </a:spcBef>
              <a:spcAft>
                <a:spcPts val="0"/>
              </a:spcAft>
              <a:buSzPts val="2040"/>
              <a:buAutoNum type="arabicPeriod"/>
            </a:pPr>
            <a:r>
              <a:rPr lang="en-US"/>
              <a:t>Few-shot and Zero-shot Learning</a:t>
            </a:r>
            <a:endParaRPr/>
          </a:p>
          <a:p>
            <a:pPr indent="-358140" lvl="0" marL="457200" rtl="0" algn="l">
              <a:lnSpc>
                <a:spcPct val="90000"/>
              </a:lnSpc>
              <a:spcBef>
                <a:spcPts val="0"/>
              </a:spcBef>
              <a:spcAft>
                <a:spcPts val="0"/>
              </a:spcAft>
              <a:buSzPts val="2040"/>
              <a:buAutoNum type="arabicPeriod"/>
            </a:pPr>
            <a:r>
              <a:rPr lang="en-US"/>
              <a:t>Multimodel Models</a:t>
            </a:r>
            <a:endParaRPr/>
          </a:p>
          <a:p>
            <a:pPr indent="-358140" lvl="0" marL="457200" rtl="0" algn="l">
              <a:lnSpc>
                <a:spcPct val="90000"/>
              </a:lnSpc>
              <a:spcBef>
                <a:spcPts val="0"/>
              </a:spcBef>
              <a:spcAft>
                <a:spcPts val="0"/>
              </a:spcAft>
              <a:buSzPts val="2040"/>
              <a:buAutoNum type="arabicPeriod"/>
            </a:pPr>
            <a:r>
              <a:rPr lang="en-US"/>
              <a:t>Retrieval-Augmented Generation</a:t>
            </a:r>
            <a:endParaRPr/>
          </a:p>
          <a:p>
            <a:pPr indent="-358140" lvl="0" marL="457200" rtl="0" algn="l">
              <a:lnSpc>
                <a:spcPct val="90000"/>
              </a:lnSpc>
              <a:spcBef>
                <a:spcPts val="0"/>
              </a:spcBef>
              <a:spcAft>
                <a:spcPts val="0"/>
              </a:spcAft>
              <a:buSzPts val="2040"/>
              <a:buAutoNum type="arabicPeriod"/>
            </a:pPr>
            <a:r>
              <a:rPr lang="en-US"/>
              <a:t>Multilingual Models</a:t>
            </a:r>
            <a:endParaRPr/>
          </a:p>
          <a:p>
            <a:pPr indent="-358140" lvl="0" marL="457200" rtl="0" algn="l">
              <a:lnSpc>
                <a:spcPct val="115000"/>
              </a:lnSpc>
              <a:spcBef>
                <a:spcPts val="0"/>
              </a:spcBef>
              <a:spcAft>
                <a:spcPts val="0"/>
              </a:spcAft>
              <a:buSzPts val="2040"/>
              <a:buAutoNum type="arabicPeriod"/>
            </a:pPr>
            <a:r>
              <a:rPr lang="en-US"/>
              <a:t>Retrieval-Augmented Generation</a:t>
            </a:r>
            <a:endParaRPr/>
          </a:p>
          <a:p>
            <a:pPr indent="-358140" lvl="0" marL="457200" rtl="0" algn="l">
              <a:lnSpc>
                <a:spcPct val="115000"/>
              </a:lnSpc>
              <a:spcBef>
                <a:spcPts val="0"/>
              </a:spcBef>
              <a:spcAft>
                <a:spcPts val="0"/>
              </a:spcAft>
              <a:buSzPts val="2040"/>
              <a:buAutoNum type="arabicPeriod"/>
            </a:pPr>
            <a:r>
              <a:rPr lang="en-US"/>
              <a:t>Compression and Distillation</a:t>
            </a:r>
            <a:endParaRPr/>
          </a:p>
          <a:p>
            <a:pPr indent="-358140" lvl="0" marL="457200" rtl="0" algn="l">
              <a:lnSpc>
                <a:spcPct val="115000"/>
              </a:lnSpc>
              <a:spcBef>
                <a:spcPts val="0"/>
              </a:spcBef>
              <a:spcAft>
                <a:spcPts val="0"/>
              </a:spcAft>
              <a:buSzPts val="2040"/>
              <a:buAutoNum type="arabicPeriod"/>
            </a:pPr>
            <a:r>
              <a:rPr lang="en-US"/>
              <a:t>Agent and Multi-Agent Technologies</a:t>
            </a:r>
            <a:endParaRPr/>
          </a:p>
        </p:txBody>
      </p:sp>
      <p:pic>
        <p:nvPicPr>
          <p:cNvPr id="335" name="Google Shape;335;p56"/>
          <p:cNvPicPr preferRelativeResize="0"/>
          <p:nvPr/>
        </p:nvPicPr>
        <p:blipFill>
          <a:blip r:embed="rId3">
            <a:alphaModFix/>
          </a:blip>
          <a:stretch>
            <a:fillRect/>
          </a:stretch>
        </p:blipFill>
        <p:spPr>
          <a:xfrm>
            <a:off x="6476975" y="1240225"/>
            <a:ext cx="4868726" cy="4868726"/>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7"/>
          <p:cNvSpPr txBox="1"/>
          <p:nvPr>
            <p:ph idx="1" type="body"/>
          </p:nvPr>
        </p:nvSpPr>
        <p:spPr>
          <a:xfrm>
            <a:off x="0" y="2406483"/>
            <a:ext cx="12192000" cy="2045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600"/>
              <a:buNone/>
            </a:pPr>
            <a:r>
              <a:rPr lang="en-US" sz="6600"/>
              <a:t>Any Questions</a:t>
            </a:r>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sp>
        <p:nvSpPr>
          <p:cNvPr id="345" name="Google Shape;345;p58"/>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Word2Vec</a:t>
            </a:r>
            <a:endParaRPr>
              <a:solidFill>
                <a:schemeClr val="accent1"/>
              </a:solidFill>
            </a:endParaRPr>
          </a:p>
        </p:txBody>
      </p:sp>
      <p:pic>
        <p:nvPicPr>
          <p:cNvPr id="346" name="Google Shape;346;p58"/>
          <p:cNvPicPr preferRelativeResize="0"/>
          <p:nvPr/>
        </p:nvPicPr>
        <p:blipFill>
          <a:blip r:embed="rId3">
            <a:alphaModFix/>
          </a:blip>
          <a:stretch>
            <a:fillRect/>
          </a:stretch>
        </p:blipFill>
        <p:spPr>
          <a:xfrm>
            <a:off x="1764759" y="3038776"/>
            <a:ext cx="7487917" cy="3626250"/>
          </a:xfrm>
          <a:prstGeom prst="rect">
            <a:avLst/>
          </a:prstGeom>
          <a:noFill/>
          <a:ln>
            <a:noFill/>
          </a:ln>
        </p:spPr>
      </p:pic>
      <p:sp>
        <p:nvSpPr>
          <p:cNvPr id="347" name="Google Shape;347;p58"/>
          <p:cNvSpPr txBox="1"/>
          <p:nvPr>
            <p:ph idx="1" type="body"/>
          </p:nvPr>
        </p:nvSpPr>
        <p:spPr>
          <a:xfrm>
            <a:off x="635000" y="1371600"/>
            <a:ext cx="10982100" cy="1736100"/>
          </a:xfrm>
          <a:prstGeom prst="rect">
            <a:avLst/>
          </a:prstGeom>
          <a:noFill/>
          <a:ln>
            <a:noFill/>
          </a:ln>
        </p:spPr>
        <p:txBody>
          <a:bodyPr anchorCtr="0" anchor="t" bIns="45700" lIns="91425" spcFirstLastPara="1" rIns="91425" wrap="square" tIns="45700">
            <a:spAutoFit/>
          </a:bodyPr>
          <a:lstStyle/>
          <a:p>
            <a:pPr indent="-358140" lvl="0" marL="457200" rtl="0" algn="l">
              <a:lnSpc>
                <a:spcPct val="115000"/>
              </a:lnSpc>
              <a:spcBef>
                <a:spcPts val="0"/>
              </a:spcBef>
              <a:spcAft>
                <a:spcPts val="0"/>
              </a:spcAft>
              <a:buSzPts val="2040"/>
              <a:buChar char="▪"/>
            </a:pPr>
            <a:r>
              <a:rPr lang="en-US"/>
              <a:t>It’s a 2 layer NN. </a:t>
            </a:r>
            <a:endParaRPr/>
          </a:p>
          <a:p>
            <a:pPr indent="-358140" lvl="0" marL="457200" rtl="0" algn="l">
              <a:lnSpc>
                <a:spcPct val="115000"/>
              </a:lnSpc>
              <a:spcBef>
                <a:spcPts val="0"/>
              </a:spcBef>
              <a:spcAft>
                <a:spcPts val="0"/>
              </a:spcAft>
              <a:buSzPts val="2040"/>
              <a:buChar char="▪"/>
            </a:pPr>
            <a:r>
              <a:rPr lang="en-US"/>
              <a:t>It encodes each word in a vector. </a:t>
            </a:r>
            <a:endParaRPr/>
          </a:p>
          <a:p>
            <a:pPr indent="-358140" lvl="0" marL="457200" rtl="0" algn="l">
              <a:lnSpc>
                <a:spcPct val="115000"/>
              </a:lnSpc>
              <a:spcBef>
                <a:spcPts val="0"/>
              </a:spcBef>
              <a:spcAft>
                <a:spcPts val="0"/>
              </a:spcAft>
              <a:buSzPts val="2040"/>
              <a:buChar char="▪"/>
            </a:pPr>
            <a:r>
              <a:rPr lang="en-US"/>
              <a:t>It trains words against other words that neighbor them in the input corpus.</a:t>
            </a:r>
            <a:endParaRPr/>
          </a:p>
          <a:p>
            <a:pPr indent="-358140" lvl="0" marL="457200" rtl="0" algn="l">
              <a:lnSpc>
                <a:spcPct val="115000"/>
              </a:lnSpc>
              <a:spcBef>
                <a:spcPts val="0"/>
              </a:spcBef>
              <a:spcAft>
                <a:spcPts val="0"/>
              </a:spcAft>
              <a:buSzPts val="2040"/>
              <a:buChar char="▪"/>
            </a:pPr>
            <a:r>
              <a:rPr lang="en-US"/>
              <a:t>You need a corpus to train. </a:t>
            </a:r>
            <a:endParaRPr/>
          </a:p>
        </p:txBody>
      </p:sp>
      <p:sp>
        <p:nvSpPr>
          <p:cNvPr id="348" name="Google Shape;348;p58"/>
          <p:cNvSpPr txBox="1"/>
          <p:nvPr/>
        </p:nvSpPr>
        <p:spPr>
          <a:xfrm>
            <a:off x="6456725" y="6482950"/>
            <a:ext cx="3110400" cy="557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100" u="sng">
                <a:solidFill>
                  <a:srgbClr val="0097A7"/>
                </a:solidFill>
                <a:hlinkClick r:id="rId4">
                  <a:extLst>
                    <a:ext uri="{A12FA001-AC4F-418D-AE19-62706E023703}">
                      <ahyp:hlinkClr val="tx"/>
                    </a:ext>
                  </a:extLst>
                </a:hlinkClick>
              </a:rPr>
              <a:t>https://jalammar.github.io/illustrated-word2vec/</a:t>
            </a:r>
            <a:endParaRPr sz="1100" u="sng">
              <a:solidFill>
                <a:srgbClr val="0097A7"/>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59"/>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Word2Vec</a:t>
            </a:r>
            <a:endParaRPr>
              <a:solidFill>
                <a:schemeClr val="accent1"/>
              </a:solidFill>
            </a:endParaRPr>
          </a:p>
        </p:txBody>
      </p:sp>
      <p:sp>
        <p:nvSpPr>
          <p:cNvPr id="354" name="Google Shape;354;p59"/>
          <p:cNvSpPr txBox="1"/>
          <p:nvPr>
            <p:ph idx="1" type="body"/>
          </p:nvPr>
        </p:nvSpPr>
        <p:spPr>
          <a:xfrm>
            <a:off x="635000" y="1371600"/>
            <a:ext cx="10982100" cy="1816200"/>
          </a:xfrm>
          <a:prstGeom prst="rect">
            <a:avLst/>
          </a:prstGeom>
          <a:noFill/>
          <a:ln>
            <a:noFill/>
          </a:ln>
        </p:spPr>
        <p:txBody>
          <a:bodyPr anchorCtr="0" anchor="t" bIns="45700" lIns="91425" spcFirstLastPara="1" rIns="91425" wrap="square" tIns="45700">
            <a:spAutoFit/>
          </a:bodyPr>
          <a:lstStyle/>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OOV (Out of Vocab):</a:t>
            </a:r>
            <a:r>
              <a:rPr lang="en-US" sz="2000">
                <a:solidFill>
                  <a:srgbClr val="595959"/>
                </a:solidFill>
                <a:latin typeface="Roboto"/>
                <a:ea typeface="Roboto"/>
                <a:cs typeface="Roboto"/>
                <a:sym typeface="Roboto"/>
              </a:rPr>
              <a:t> </a:t>
            </a:r>
            <a:r>
              <a:rPr lang="en-US" sz="2000">
                <a:solidFill>
                  <a:schemeClr val="dk1"/>
                </a:solidFill>
                <a:highlight>
                  <a:srgbClr val="FFFFFF"/>
                </a:highlight>
                <a:latin typeface="Roboto"/>
                <a:ea typeface="Roboto"/>
                <a:cs typeface="Roboto"/>
                <a:sym typeface="Roboto"/>
              </a:rPr>
              <a:t>“</a:t>
            </a:r>
            <a:r>
              <a:rPr lang="en-US" sz="2000">
                <a:solidFill>
                  <a:srgbClr val="82B366"/>
                </a:solidFill>
                <a:latin typeface="Roboto"/>
                <a:ea typeface="Roboto"/>
                <a:cs typeface="Roboto"/>
                <a:sym typeface="Roboto"/>
              </a:rPr>
              <a:t>tensor</a:t>
            </a:r>
            <a:r>
              <a:rPr lang="en-US" sz="2000">
                <a:solidFill>
                  <a:schemeClr val="dk1"/>
                </a:solidFill>
                <a:highlight>
                  <a:srgbClr val="FFFFFF"/>
                </a:highlight>
                <a:latin typeface="Roboto"/>
                <a:ea typeface="Roboto"/>
                <a:cs typeface="Roboto"/>
                <a:sym typeface="Roboto"/>
              </a:rPr>
              <a:t>” + “</a:t>
            </a:r>
            <a:r>
              <a:rPr lang="en-US" sz="2000">
                <a:solidFill>
                  <a:srgbClr val="6C8EBF"/>
                </a:solidFill>
                <a:latin typeface="Roboto"/>
                <a:ea typeface="Roboto"/>
                <a:cs typeface="Roboto"/>
                <a:sym typeface="Roboto"/>
              </a:rPr>
              <a:t>flow</a:t>
            </a:r>
            <a:r>
              <a:rPr lang="en-US" sz="2000">
                <a:solidFill>
                  <a:schemeClr val="dk1"/>
                </a:solidFill>
                <a:highlight>
                  <a:srgbClr val="FFFFFF"/>
                </a:highlight>
                <a:latin typeface="Roboto"/>
                <a:ea typeface="Roboto"/>
                <a:cs typeface="Roboto"/>
                <a:sym typeface="Roboto"/>
              </a:rPr>
              <a:t>” !=</a:t>
            </a:r>
            <a:r>
              <a:rPr lang="en-US" sz="2000">
                <a:solidFill>
                  <a:srgbClr val="3D4144"/>
                </a:solidFill>
                <a:highlight>
                  <a:srgbClr val="FFFFFF"/>
                </a:highlight>
                <a:latin typeface="Roboto"/>
                <a:ea typeface="Roboto"/>
                <a:cs typeface="Roboto"/>
                <a:sym typeface="Roboto"/>
              </a:rPr>
              <a:t> </a:t>
            </a:r>
            <a:r>
              <a:rPr lang="en-US" sz="2000">
                <a:solidFill>
                  <a:srgbClr val="82B366"/>
                </a:solidFill>
                <a:latin typeface="Roboto"/>
                <a:ea typeface="Roboto"/>
                <a:cs typeface="Roboto"/>
                <a:sym typeface="Roboto"/>
              </a:rPr>
              <a:t>tensor</a:t>
            </a:r>
            <a:r>
              <a:rPr lang="en-US" sz="2000">
                <a:solidFill>
                  <a:srgbClr val="6C8EBF"/>
                </a:solidFill>
                <a:latin typeface="Roboto"/>
                <a:ea typeface="Roboto"/>
                <a:cs typeface="Roboto"/>
                <a:sym typeface="Roboto"/>
              </a:rPr>
              <a:t>flow</a:t>
            </a:r>
            <a:endParaRPr sz="2000">
              <a:solidFill>
                <a:srgbClr val="6C8EBF"/>
              </a:solidFill>
              <a:latin typeface="Roboto"/>
              <a:ea typeface="Roboto"/>
              <a:cs typeface="Roboto"/>
              <a:sym typeface="Roboto"/>
            </a:endParaRPr>
          </a:p>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Morphology: eat != eat</a:t>
            </a:r>
            <a:r>
              <a:rPr lang="en-US" sz="2000">
                <a:solidFill>
                  <a:srgbClr val="82B366"/>
                </a:solidFill>
                <a:latin typeface="Roboto"/>
                <a:ea typeface="Roboto"/>
                <a:cs typeface="Roboto"/>
                <a:sym typeface="Roboto"/>
              </a:rPr>
              <a:t>en</a:t>
            </a:r>
            <a:endParaRPr sz="2000">
              <a:solidFill>
                <a:srgbClr val="82B366"/>
              </a:solidFill>
              <a:latin typeface="Roboto"/>
              <a:ea typeface="Roboto"/>
              <a:cs typeface="Roboto"/>
              <a:sym typeface="Roboto"/>
            </a:endParaRPr>
          </a:p>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The size of vocab can cause a very long training time hence hard to train.</a:t>
            </a:r>
            <a:endParaRPr sz="2000">
              <a:solidFill>
                <a:schemeClr val="dk1"/>
              </a:solidFill>
              <a:latin typeface="Roboto"/>
              <a:ea typeface="Roboto"/>
              <a:cs typeface="Roboto"/>
              <a:sym typeface="Roboto"/>
            </a:endParaRPr>
          </a:p>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Sub-linear relationship is not ideal and </a:t>
            </a:r>
            <a:r>
              <a:rPr lang="en-US" sz="2000">
                <a:solidFill>
                  <a:srgbClr val="82B366"/>
                </a:solidFill>
                <a:latin typeface="Roboto"/>
                <a:ea typeface="Roboto"/>
                <a:cs typeface="Roboto"/>
                <a:sym typeface="Roboto"/>
              </a:rPr>
              <a:t>good</a:t>
            </a:r>
            <a:r>
              <a:rPr lang="en-US" sz="2000">
                <a:solidFill>
                  <a:srgbClr val="595959"/>
                </a:solidFill>
                <a:latin typeface="Roboto"/>
                <a:ea typeface="Roboto"/>
                <a:cs typeface="Roboto"/>
                <a:sym typeface="Roboto"/>
              </a:rPr>
              <a:t> </a:t>
            </a:r>
            <a:r>
              <a:rPr lang="en-US" sz="2000">
                <a:solidFill>
                  <a:schemeClr val="dk1"/>
                </a:solidFill>
                <a:latin typeface="Roboto"/>
                <a:ea typeface="Roboto"/>
                <a:cs typeface="Roboto"/>
                <a:sym typeface="Roboto"/>
              </a:rPr>
              <a:t>and</a:t>
            </a:r>
            <a:r>
              <a:rPr lang="en-US" sz="2000">
                <a:solidFill>
                  <a:srgbClr val="595959"/>
                </a:solidFill>
                <a:latin typeface="Roboto"/>
                <a:ea typeface="Roboto"/>
                <a:cs typeface="Roboto"/>
                <a:sym typeface="Roboto"/>
              </a:rPr>
              <a:t> </a:t>
            </a:r>
            <a:r>
              <a:rPr lang="en-US" sz="2000">
                <a:solidFill>
                  <a:srgbClr val="6C8EBF"/>
                </a:solidFill>
                <a:latin typeface="Roboto"/>
                <a:ea typeface="Roboto"/>
                <a:cs typeface="Roboto"/>
                <a:sym typeface="Roboto"/>
              </a:rPr>
              <a:t>bad</a:t>
            </a:r>
            <a:r>
              <a:rPr lang="en-US" sz="2000">
                <a:solidFill>
                  <a:srgbClr val="595959"/>
                </a:solidFill>
                <a:latin typeface="Roboto"/>
                <a:ea typeface="Roboto"/>
                <a:cs typeface="Roboto"/>
                <a:sym typeface="Roboto"/>
              </a:rPr>
              <a:t> </a:t>
            </a:r>
            <a:r>
              <a:rPr lang="en-US" sz="2000">
                <a:solidFill>
                  <a:schemeClr val="dk1"/>
                </a:solidFill>
                <a:latin typeface="Roboto"/>
                <a:ea typeface="Roboto"/>
                <a:cs typeface="Roboto"/>
                <a:sym typeface="Roboto"/>
              </a:rPr>
              <a:t>can really close to each other in the vector space.</a:t>
            </a:r>
            <a:endParaRPr sz="2000">
              <a:solidFill>
                <a:schemeClr val="dk1"/>
              </a:solidFill>
            </a:endParaRPr>
          </a:p>
        </p:txBody>
      </p:sp>
      <p:sp>
        <p:nvSpPr>
          <p:cNvPr id="355" name="Google Shape;355;p59"/>
          <p:cNvSpPr txBox="1"/>
          <p:nvPr/>
        </p:nvSpPr>
        <p:spPr>
          <a:xfrm>
            <a:off x="6456725" y="6482950"/>
            <a:ext cx="3110400" cy="557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100" u="sng">
                <a:solidFill>
                  <a:srgbClr val="0097A7"/>
                </a:solidFill>
                <a:hlinkClick r:id="rId3">
                  <a:extLst>
                    <a:ext uri="{A12FA001-AC4F-418D-AE19-62706E023703}">
                      <ahyp:hlinkClr val="tx"/>
                    </a:ext>
                  </a:extLst>
                </a:hlinkClick>
              </a:rPr>
              <a:t>https://jalammar.github.io/illustrated-word2vec/</a:t>
            </a:r>
            <a:endParaRPr sz="1100" u="sng">
              <a:solidFill>
                <a:srgbClr val="0097A7"/>
              </a:solidFill>
            </a:endParaRPr>
          </a:p>
          <a:p>
            <a:pPr indent="0" lvl="0" marL="0" rtl="0" algn="l">
              <a:lnSpc>
                <a:spcPct val="115000"/>
              </a:lnSpc>
              <a:spcBef>
                <a:spcPts val="0"/>
              </a:spcBef>
              <a:spcAft>
                <a:spcPts val="0"/>
              </a:spcAft>
              <a:buNone/>
            </a:pPr>
            <a:r>
              <a:t/>
            </a:r>
            <a:endParaRPr sz="1100">
              <a:solidFill>
                <a:schemeClr val="dk1"/>
              </a:solidFill>
            </a:endParaRPr>
          </a:p>
        </p:txBody>
      </p:sp>
      <p:pic>
        <p:nvPicPr>
          <p:cNvPr id="356" name="Google Shape;356;p59"/>
          <p:cNvPicPr preferRelativeResize="0"/>
          <p:nvPr/>
        </p:nvPicPr>
        <p:blipFill>
          <a:blip r:embed="rId4">
            <a:alphaModFix/>
          </a:blip>
          <a:stretch>
            <a:fillRect/>
          </a:stretch>
        </p:blipFill>
        <p:spPr>
          <a:xfrm>
            <a:off x="2671050" y="3178950"/>
            <a:ext cx="6280776" cy="3304001"/>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type="title"/>
          </p:nvPr>
        </p:nvSpPr>
        <p:spPr>
          <a:xfrm>
            <a:off x="635444" y="211729"/>
            <a:ext cx="10982126" cy="90145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Agenda</a:t>
            </a:r>
            <a:endParaRPr>
              <a:solidFill>
                <a:schemeClr val="accent1"/>
              </a:solidFill>
            </a:endParaRPr>
          </a:p>
        </p:txBody>
      </p:sp>
      <p:sp>
        <p:nvSpPr>
          <p:cNvPr id="202" name="Google Shape;202;p39"/>
          <p:cNvSpPr txBox="1"/>
          <p:nvPr>
            <p:ph idx="1" type="body"/>
          </p:nvPr>
        </p:nvSpPr>
        <p:spPr>
          <a:xfrm>
            <a:off x="635463" y="1280550"/>
            <a:ext cx="10982100" cy="4580700"/>
          </a:xfrm>
          <a:prstGeom prst="rect">
            <a:avLst/>
          </a:prstGeom>
          <a:noFill/>
          <a:ln>
            <a:noFill/>
          </a:ln>
        </p:spPr>
        <p:txBody>
          <a:bodyPr anchorCtr="0" anchor="t" bIns="45700" lIns="91425" spcFirstLastPara="1" rIns="91425" wrap="square" tIns="45700">
            <a:spAutoFit/>
          </a:bodyPr>
          <a:lstStyle/>
          <a:p>
            <a:pPr indent="-457200" lvl="0" marL="457200" rtl="0" algn="l">
              <a:lnSpc>
                <a:spcPct val="90000"/>
              </a:lnSpc>
              <a:spcBef>
                <a:spcPts val="0"/>
              </a:spcBef>
              <a:spcAft>
                <a:spcPts val="0"/>
              </a:spcAft>
              <a:buSzPts val="3600"/>
              <a:buChar char="▪"/>
            </a:pPr>
            <a:r>
              <a:rPr lang="en-US" sz="3600"/>
              <a:t>Intelligence</a:t>
            </a:r>
            <a:endParaRPr sz="3600"/>
          </a:p>
          <a:p>
            <a:pPr indent="-457200" lvl="0" marL="457200" rtl="0" algn="l">
              <a:lnSpc>
                <a:spcPct val="90000"/>
              </a:lnSpc>
              <a:spcBef>
                <a:spcPts val="0"/>
              </a:spcBef>
              <a:spcAft>
                <a:spcPts val="0"/>
              </a:spcAft>
              <a:buSzPts val="3600"/>
              <a:buChar char="▪"/>
            </a:pPr>
            <a:r>
              <a:rPr lang="en-US" sz="3600"/>
              <a:t>Early Language Models and NLP </a:t>
            </a:r>
            <a:endParaRPr sz="3600"/>
          </a:p>
          <a:p>
            <a:pPr indent="-457200" lvl="0" marL="457200" rtl="0" algn="l">
              <a:lnSpc>
                <a:spcPct val="90000"/>
              </a:lnSpc>
              <a:spcBef>
                <a:spcPts val="0"/>
              </a:spcBef>
              <a:spcAft>
                <a:spcPts val="0"/>
              </a:spcAft>
              <a:buSzPts val="3600"/>
              <a:buChar char="▪"/>
            </a:pPr>
            <a:r>
              <a:rPr lang="en-US" sz="3600"/>
              <a:t>Machine Learning in NLP </a:t>
            </a:r>
            <a:endParaRPr sz="3600"/>
          </a:p>
          <a:p>
            <a:pPr indent="-434340" lvl="0" marL="457200" rtl="0" algn="l">
              <a:lnSpc>
                <a:spcPct val="90000"/>
              </a:lnSpc>
              <a:spcBef>
                <a:spcPts val="0"/>
              </a:spcBef>
              <a:spcAft>
                <a:spcPts val="0"/>
              </a:spcAft>
              <a:buSzPts val="3240"/>
              <a:buChar char="▪"/>
            </a:pPr>
            <a:r>
              <a:rPr lang="en-US" sz="3600"/>
              <a:t>Neural Networks and Deep Learning in NLP</a:t>
            </a:r>
            <a:endParaRPr sz="3600"/>
          </a:p>
          <a:p>
            <a:pPr indent="-434340" lvl="0" marL="457200" rtl="0" algn="l">
              <a:lnSpc>
                <a:spcPct val="90000"/>
              </a:lnSpc>
              <a:spcBef>
                <a:spcPts val="0"/>
              </a:spcBef>
              <a:spcAft>
                <a:spcPts val="0"/>
              </a:spcAft>
              <a:buSzPts val="3240"/>
              <a:buChar char="▪"/>
            </a:pPr>
            <a:r>
              <a:rPr lang="en-US" sz="3600"/>
              <a:t>Word Embeddings</a:t>
            </a:r>
            <a:endParaRPr sz="3600"/>
          </a:p>
          <a:p>
            <a:pPr indent="-434340" lvl="0" marL="457200" rtl="0" algn="l">
              <a:lnSpc>
                <a:spcPct val="90000"/>
              </a:lnSpc>
              <a:spcBef>
                <a:spcPts val="0"/>
              </a:spcBef>
              <a:spcAft>
                <a:spcPts val="0"/>
              </a:spcAft>
              <a:buSzPts val="3240"/>
              <a:buChar char="▪"/>
            </a:pPr>
            <a:r>
              <a:rPr lang="en-US" sz="3600"/>
              <a:t>Seq2Seq Models</a:t>
            </a:r>
            <a:endParaRPr sz="3600"/>
          </a:p>
          <a:p>
            <a:pPr indent="-434340" lvl="0" marL="457200" rtl="0" algn="l">
              <a:lnSpc>
                <a:spcPct val="90000"/>
              </a:lnSpc>
              <a:spcBef>
                <a:spcPts val="0"/>
              </a:spcBef>
              <a:spcAft>
                <a:spcPts val="0"/>
              </a:spcAft>
              <a:buSzPts val="3240"/>
              <a:buChar char="▪"/>
            </a:pPr>
            <a:r>
              <a:rPr lang="en-US" sz="3600"/>
              <a:t>Transformers</a:t>
            </a:r>
            <a:endParaRPr sz="3600"/>
          </a:p>
          <a:p>
            <a:pPr indent="-434340" lvl="0" marL="457200" rtl="0" algn="l">
              <a:lnSpc>
                <a:spcPct val="90000"/>
              </a:lnSpc>
              <a:spcBef>
                <a:spcPts val="0"/>
              </a:spcBef>
              <a:spcAft>
                <a:spcPts val="0"/>
              </a:spcAft>
              <a:buSzPts val="3240"/>
              <a:buChar char="▪"/>
            </a:pPr>
            <a:r>
              <a:rPr lang="en-US" sz="3600"/>
              <a:t>LLMs</a:t>
            </a:r>
            <a:endParaRPr sz="3600"/>
          </a:p>
          <a:p>
            <a:pPr indent="-434340" lvl="0" marL="457200" rtl="0" algn="l">
              <a:lnSpc>
                <a:spcPct val="90000"/>
              </a:lnSpc>
              <a:spcBef>
                <a:spcPts val="0"/>
              </a:spcBef>
              <a:spcAft>
                <a:spcPts val="0"/>
              </a:spcAft>
              <a:buSzPts val="3240"/>
              <a:buChar char="▪"/>
            </a:pPr>
            <a:r>
              <a:rPr lang="en-US" sz="3600"/>
              <a:t>Recent Advancements</a:t>
            </a:r>
            <a:endParaRPr sz="360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0"/>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Alan Turing’s Test for Intelligence</a:t>
            </a:r>
            <a:endParaRPr>
              <a:solidFill>
                <a:schemeClr val="accent1"/>
              </a:solidFill>
            </a:endParaRPr>
          </a:p>
        </p:txBody>
      </p:sp>
      <p:sp>
        <p:nvSpPr>
          <p:cNvPr id="208" name="Google Shape;208;p40"/>
          <p:cNvSpPr txBox="1"/>
          <p:nvPr>
            <p:ph idx="1" type="body"/>
          </p:nvPr>
        </p:nvSpPr>
        <p:spPr>
          <a:xfrm>
            <a:off x="635463" y="1280550"/>
            <a:ext cx="10982100" cy="1477500"/>
          </a:xfrm>
          <a:prstGeom prst="rect">
            <a:avLst/>
          </a:prstGeom>
          <a:noFill/>
          <a:ln>
            <a:noFill/>
          </a:ln>
        </p:spPr>
        <p:txBody>
          <a:bodyPr anchorCtr="0" anchor="t" bIns="45700" lIns="91425" spcFirstLastPara="1" rIns="91425" wrap="square" tIns="45700">
            <a:spAutoFit/>
          </a:bodyPr>
          <a:lstStyle/>
          <a:p>
            <a:pPr indent="-332740" lvl="0" marL="457200" rtl="0" algn="l">
              <a:lnSpc>
                <a:spcPct val="90000"/>
              </a:lnSpc>
              <a:spcBef>
                <a:spcPts val="0"/>
              </a:spcBef>
              <a:spcAft>
                <a:spcPts val="0"/>
              </a:spcAft>
              <a:buSzPts val="1640"/>
              <a:buChar char="▪"/>
            </a:pPr>
            <a:r>
              <a:rPr lang="en-US" sz="2000"/>
              <a:t>Computing Machinery and Intelligence paper 1950 - Turing Test.</a:t>
            </a:r>
            <a:endParaRPr sz="2000"/>
          </a:p>
          <a:p>
            <a:pPr indent="-332740" lvl="0" marL="457200" rtl="0" algn="l">
              <a:lnSpc>
                <a:spcPct val="90000"/>
              </a:lnSpc>
              <a:spcBef>
                <a:spcPts val="0"/>
              </a:spcBef>
              <a:spcAft>
                <a:spcPts val="0"/>
              </a:spcAft>
              <a:buSzPts val="1640"/>
              <a:buChar char="▪"/>
            </a:pPr>
            <a:r>
              <a:rPr lang="en-US" sz="2000"/>
              <a:t>He argued that machines could simulate any aspect of human intelligence.</a:t>
            </a:r>
            <a:endParaRPr sz="2000"/>
          </a:p>
          <a:p>
            <a:pPr indent="-332740" lvl="0" marL="457200" rtl="0" algn="l">
              <a:lnSpc>
                <a:spcPct val="90000"/>
              </a:lnSpc>
              <a:spcBef>
                <a:spcPts val="0"/>
              </a:spcBef>
              <a:spcAft>
                <a:spcPts val="0"/>
              </a:spcAft>
              <a:buSzPts val="1640"/>
              <a:buChar char="▪"/>
            </a:pPr>
            <a:r>
              <a:rPr lang="en-US" sz="2000"/>
              <a:t>Potential to process symbols (words, sentences) for a machine.</a:t>
            </a:r>
            <a:endParaRPr sz="2000"/>
          </a:p>
          <a:p>
            <a:pPr indent="-332740" lvl="0" marL="457200" rtl="0" algn="l">
              <a:lnSpc>
                <a:spcPct val="90000"/>
              </a:lnSpc>
              <a:spcBef>
                <a:spcPts val="0"/>
              </a:spcBef>
              <a:spcAft>
                <a:spcPts val="0"/>
              </a:spcAft>
              <a:buSzPts val="1640"/>
              <a:buChar char="▪"/>
            </a:pPr>
            <a:r>
              <a:rPr lang="en-US" sz="2000"/>
              <a:t>First conceptual idea of a machine learning over time from data and experiences.</a:t>
            </a:r>
            <a:endParaRPr sz="2000"/>
          </a:p>
          <a:p>
            <a:pPr indent="-332740" lvl="0" marL="457200" rtl="0" algn="l">
              <a:lnSpc>
                <a:spcPct val="90000"/>
              </a:lnSpc>
              <a:spcBef>
                <a:spcPts val="0"/>
              </a:spcBef>
              <a:spcAft>
                <a:spcPts val="0"/>
              </a:spcAft>
              <a:buSzPts val="1640"/>
              <a:buChar char="▪"/>
            </a:pPr>
            <a:r>
              <a:rPr lang="en-US" sz="2000"/>
              <a:t>It was the groundwork for AI development and modern language models.</a:t>
            </a:r>
            <a:endParaRPr sz="2000"/>
          </a:p>
        </p:txBody>
      </p:sp>
      <p:pic>
        <p:nvPicPr>
          <p:cNvPr id="209" name="Google Shape;209;p40"/>
          <p:cNvPicPr preferRelativeResize="0"/>
          <p:nvPr/>
        </p:nvPicPr>
        <p:blipFill>
          <a:blip r:embed="rId3">
            <a:alphaModFix/>
          </a:blip>
          <a:stretch>
            <a:fillRect/>
          </a:stretch>
        </p:blipFill>
        <p:spPr>
          <a:xfrm>
            <a:off x="2854913" y="2758050"/>
            <a:ext cx="6482175" cy="3704100"/>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Early Language Models and NLP</a:t>
            </a:r>
            <a:endParaRPr>
              <a:solidFill>
                <a:schemeClr val="accent1"/>
              </a:solidFill>
            </a:endParaRPr>
          </a:p>
        </p:txBody>
      </p:sp>
      <p:sp>
        <p:nvSpPr>
          <p:cNvPr id="215" name="Google Shape;215;p41"/>
          <p:cNvSpPr txBox="1"/>
          <p:nvPr>
            <p:ph idx="1" type="body"/>
          </p:nvPr>
        </p:nvSpPr>
        <p:spPr>
          <a:xfrm>
            <a:off x="635000" y="1371600"/>
            <a:ext cx="5736600" cy="4248300"/>
          </a:xfrm>
          <a:prstGeom prst="rect">
            <a:avLst/>
          </a:prstGeom>
          <a:noFill/>
          <a:ln>
            <a:noFill/>
          </a:ln>
        </p:spPr>
        <p:txBody>
          <a:bodyPr anchorCtr="0" anchor="t" bIns="45700" lIns="91425" spcFirstLastPara="1" rIns="91425" wrap="square" tIns="45700">
            <a:spAutoFit/>
          </a:bodyPr>
          <a:lstStyle/>
          <a:p>
            <a:pPr indent="-358140" lvl="0" marL="457200" rtl="0" algn="l">
              <a:lnSpc>
                <a:spcPct val="115000"/>
              </a:lnSpc>
              <a:spcBef>
                <a:spcPts val="0"/>
              </a:spcBef>
              <a:spcAft>
                <a:spcPts val="0"/>
              </a:spcAft>
              <a:buSzPts val="2040"/>
              <a:buChar char="▪"/>
            </a:pPr>
            <a:r>
              <a:rPr lang="en-US"/>
              <a:t>Rule-based Systems 1950s-1960s</a:t>
            </a:r>
            <a:endParaRPr/>
          </a:p>
          <a:p>
            <a:pPr indent="-381000" lvl="1" marL="914400" rtl="0" algn="l">
              <a:lnSpc>
                <a:spcPct val="115000"/>
              </a:lnSpc>
              <a:spcBef>
                <a:spcPts val="0"/>
              </a:spcBef>
              <a:spcAft>
                <a:spcPts val="0"/>
              </a:spcAft>
              <a:buSzPts val="2400"/>
              <a:buChar char="▪"/>
            </a:pPr>
            <a:r>
              <a:rPr lang="en-US" sz="2400">
                <a:latin typeface="Roboto Light"/>
                <a:ea typeface="Roboto Light"/>
                <a:cs typeface="Roboto Light"/>
                <a:sym typeface="Roboto Light"/>
              </a:rPr>
              <a:t>Hand-crafted rules created by linguists and domain experts</a:t>
            </a:r>
            <a:endParaRPr sz="2400">
              <a:latin typeface="Roboto Light"/>
              <a:ea typeface="Roboto Light"/>
              <a:cs typeface="Roboto Light"/>
              <a:sym typeface="Roboto Light"/>
            </a:endParaRPr>
          </a:p>
          <a:p>
            <a:pPr indent="-381000" lvl="1" marL="914400" rtl="0" algn="l">
              <a:lnSpc>
                <a:spcPct val="115000"/>
              </a:lnSpc>
              <a:spcBef>
                <a:spcPts val="0"/>
              </a:spcBef>
              <a:spcAft>
                <a:spcPts val="0"/>
              </a:spcAft>
              <a:buSzPts val="2400"/>
              <a:buFont typeface="Roboto Light"/>
              <a:buChar char="▪"/>
            </a:pPr>
            <a:r>
              <a:rPr lang="en-US" sz="2400">
                <a:latin typeface="Roboto Light"/>
                <a:ea typeface="Roboto Light"/>
                <a:cs typeface="Roboto Light"/>
                <a:sym typeface="Roboto Light"/>
              </a:rPr>
              <a:t>Lack of flexibility</a:t>
            </a:r>
            <a:endParaRPr sz="2400">
              <a:latin typeface="Roboto Light"/>
              <a:ea typeface="Roboto Light"/>
              <a:cs typeface="Roboto Light"/>
              <a:sym typeface="Roboto Light"/>
            </a:endParaRPr>
          </a:p>
          <a:p>
            <a:pPr indent="-381000" lvl="1" marL="914400" rtl="0" algn="l">
              <a:lnSpc>
                <a:spcPct val="115000"/>
              </a:lnSpc>
              <a:spcBef>
                <a:spcPts val="0"/>
              </a:spcBef>
              <a:spcAft>
                <a:spcPts val="0"/>
              </a:spcAft>
              <a:buSzPts val="2400"/>
              <a:buFont typeface="Roboto Light"/>
              <a:buChar char="▪"/>
            </a:pPr>
            <a:r>
              <a:rPr lang="en-US" sz="2400">
                <a:latin typeface="Roboto Light"/>
                <a:ea typeface="Roboto Light"/>
                <a:cs typeface="Roboto Light"/>
                <a:sym typeface="Roboto Light"/>
              </a:rPr>
              <a:t>Scalability issues</a:t>
            </a:r>
            <a:endParaRPr sz="2400">
              <a:latin typeface="Roboto Light"/>
              <a:ea typeface="Roboto Light"/>
              <a:cs typeface="Roboto Light"/>
              <a:sym typeface="Roboto Light"/>
            </a:endParaRPr>
          </a:p>
          <a:p>
            <a:pPr indent="-381000" lvl="1" marL="914400" rtl="0" algn="l">
              <a:lnSpc>
                <a:spcPct val="115000"/>
              </a:lnSpc>
              <a:spcBef>
                <a:spcPts val="0"/>
              </a:spcBef>
              <a:spcAft>
                <a:spcPts val="0"/>
              </a:spcAft>
              <a:buSzPts val="2400"/>
              <a:buFont typeface="Roboto Light"/>
              <a:buChar char="▪"/>
            </a:pPr>
            <a:r>
              <a:rPr lang="en-US" sz="2400">
                <a:latin typeface="Roboto Light"/>
                <a:ea typeface="Roboto Light"/>
                <a:cs typeface="Roboto Light"/>
                <a:sym typeface="Roboto Light"/>
              </a:rPr>
              <a:t>Inability to learn</a:t>
            </a:r>
            <a:endParaRPr sz="2400">
              <a:latin typeface="Roboto Light"/>
              <a:ea typeface="Roboto Light"/>
              <a:cs typeface="Roboto Light"/>
              <a:sym typeface="Roboto Light"/>
            </a:endParaRPr>
          </a:p>
          <a:p>
            <a:pPr indent="-358140" lvl="0" marL="457200" rtl="0" algn="l">
              <a:lnSpc>
                <a:spcPct val="115000"/>
              </a:lnSpc>
              <a:spcBef>
                <a:spcPts val="0"/>
              </a:spcBef>
              <a:spcAft>
                <a:spcPts val="0"/>
              </a:spcAft>
              <a:buSzPts val="2040"/>
              <a:buChar char="▪"/>
            </a:pPr>
            <a:r>
              <a:rPr lang="en-US"/>
              <a:t>Statistical Language Models 1980s</a:t>
            </a:r>
            <a:endParaRPr/>
          </a:p>
          <a:p>
            <a:pPr indent="-381000" lvl="1" marL="914400" marR="0" rtl="0" algn="l">
              <a:lnSpc>
                <a:spcPct val="115000"/>
              </a:lnSpc>
              <a:spcBef>
                <a:spcPts val="0"/>
              </a:spcBef>
              <a:spcAft>
                <a:spcPts val="0"/>
              </a:spcAft>
              <a:buSzPts val="2400"/>
              <a:buChar char="▪"/>
            </a:pPr>
            <a:r>
              <a:rPr lang="en-US" sz="2400">
                <a:latin typeface="Roboto Light"/>
                <a:ea typeface="Roboto Light"/>
                <a:cs typeface="Roboto Light"/>
                <a:sym typeface="Roboto Light"/>
              </a:rPr>
              <a:t>Corpus-based</a:t>
            </a:r>
            <a:endParaRPr sz="2400">
              <a:latin typeface="Roboto Light"/>
              <a:ea typeface="Roboto Light"/>
              <a:cs typeface="Roboto Light"/>
              <a:sym typeface="Roboto Light"/>
            </a:endParaRPr>
          </a:p>
          <a:p>
            <a:pPr indent="-381000" lvl="1" marL="914400" marR="0" rtl="0" algn="l">
              <a:lnSpc>
                <a:spcPct val="115000"/>
              </a:lnSpc>
              <a:spcBef>
                <a:spcPts val="0"/>
              </a:spcBef>
              <a:spcAft>
                <a:spcPts val="0"/>
              </a:spcAft>
              <a:buSzPts val="2400"/>
              <a:buFont typeface="Roboto Light"/>
              <a:buChar char="▪"/>
            </a:pPr>
            <a:r>
              <a:rPr lang="en-US" sz="2400">
                <a:latin typeface="Roboto Light"/>
                <a:ea typeface="Roboto Light"/>
                <a:cs typeface="Roboto Light"/>
                <a:sym typeface="Roboto Light"/>
              </a:rPr>
              <a:t>Probabilistic</a:t>
            </a:r>
            <a:endParaRPr sz="2400">
              <a:latin typeface="Roboto Light"/>
              <a:ea typeface="Roboto Light"/>
              <a:cs typeface="Roboto Light"/>
              <a:sym typeface="Roboto Light"/>
            </a:endParaRPr>
          </a:p>
          <a:p>
            <a:pPr indent="0" lvl="0" marL="121920" rtl="0" algn="l">
              <a:lnSpc>
                <a:spcPct val="90000"/>
              </a:lnSpc>
              <a:spcBef>
                <a:spcPts val="0"/>
              </a:spcBef>
              <a:spcAft>
                <a:spcPts val="0"/>
              </a:spcAft>
              <a:buClr>
                <a:srgbClr val="262626"/>
              </a:buClr>
              <a:buSzPts val="1920"/>
              <a:buNone/>
            </a:pPr>
            <a:r>
              <a:t/>
            </a:r>
            <a:endParaRPr/>
          </a:p>
        </p:txBody>
      </p:sp>
      <p:pic>
        <p:nvPicPr>
          <p:cNvPr id="216" name="Google Shape;216;p41"/>
          <p:cNvPicPr preferRelativeResize="0"/>
          <p:nvPr/>
        </p:nvPicPr>
        <p:blipFill>
          <a:blip r:embed="rId3">
            <a:alphaModFix/>
          </a:blip>
          <a:stretch>
            <a:fillRect/>
          </a:stretch>
        </p:blipFill>
        <p:spPr>
          <a:xfrm>
            <a:off x="2998825" y="1176413"/>
            <a:ext cx="7153275" cy="463867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2"/>
          <p:cNvSpPr txBox="1"/>
          <p:nvPr>
            <p:ph type="title"/>
          </p:nvPr>
        </p:nvSpPr>
        <p:spPr>
          <a:xfrm>
            <a:off x="635444" y="211729"/>
            <a:ext cx="10982100" cy="90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The Emergence of Machine Learning in NLP</a:t>
            </a:r>
            <a:endParaRPr>
              <a:solidFill>
                <a:schemeClr val="accent1"/>
              </a:solidFill>
            </a:endParaRPr>
          </a:p>
        </p:txBody>
      </p:sp>
      <p:sp>
        <p:nvSpPr>
          <p:cNvPr id="222" name="Google Shape;222;p42"/>
          <p:cNvSpPr txBox="1"/>
          <p:nvPr>
            <p:ph idx="1" type="body"/>
          </p:nvPr>
        </p:nvSpPr>
        <p:spPr>
          <a:xfrm>
            <a:off x="635000" y="1371600"/>
            <a:ext cx="10982100" cy="5211900"/>
          </a:xfrm>
          <a:prstGeom prst="rect">
            <a:avLst/>
          </a:prstGeom>
          <a:noFill/>
          <a:ln>
            <a:noFill/>
          </a:ln>
        </p:spPr>
        <p:txBody>
          <a:bodyPr anchorCtr="0" anchor="t" bIns="45700" lIns="91425" spcFirstLastPara="1" rIns="91425" wrap="square" tIns="45700">
            <a:spAutoFit/>
          </a:bodyPr>
          <a:lstStyle/>
          <a:p>
            <a:pPr indent="-381000" lvl="0" marL="457200" rtl="0" algn="l">
              <a:lnSpc>
                <a:spcPct val="115000"/>
              </a:lnSpc>
              <a:spcBef>
                <a:spcPts val="0"/>
              </a:spcBef>
              <a:spcAft>
                <a:spcPts val="0"/>
              </a:spcAft>
              <a:buSzPts val="2400"/>
              <a:buChar char="▪"/>
            </a:pPr>
            <a:r>
              <a:rPr lang="en-US"/>
              <a:t>In 1990s N-gram Models trend: </a:t>
            </a:r>
            <a:endParaRPr/>
          </a:p>
          <a:p>
            <a:pPr indent="-381000" lvl="1" marL="914400" marR="0" rtl="0" algn="l">
              <a:lnSpc>
                <a:spcPct val="115000"/>
              </a:lnSpc>
              <a:spcBef>
                <a:spcPts val="0"/>
              </a:spcBef>
              <a:spcAft>
                <a:spcPts val="0"/>
              </a:spcAft>
              <a:buSzPts val="2400"/>
              <a:buChar char="▪"/>
            </a:pPr>
            <a:r>
              <a:rPr lang="en-US" sz="2400">
                <a:latin typeface="Roboto Light"/>
                <a:ea typeface="Roboto Light"/>
                <a:cs typeface="Roboto Light"/>
                <a:sym typeface="Roboto Light"/>
              </a:rPr>
              <a:t>Google's early machine translation systems </a:t>
            </a:r>
            <a:endParaRPr sz="2400">
              <a:latin typeface="Roboto Light"/>
              <a:ea typeface="Roboto Light"/>
              <a:cs typeface="Roboto Light"/>
              <a:sym typeface="Roboto Light"/>
            </a:endParaRPr>
          </a:p>
          <a:p>
            <a:pPr indent="0" lvl="0" marL="914400" marR="0" rtl="0" algn="l">
              <a:lnSpc>
                <a:spcPct val="115000"/>
              </a:lnSpc>
              <a:spcBef>
                <a:spcPts val="0"/>
              </a:spcBef>
              <a:spcAft>
                <a:spcPts val="0"/>
              </a:spcAft>
              <a:buNone/>
            </a:pPr>
            <a:r>
              <a:t/>
            </a:r>
            <a:endParaRPr sz="2400">
              <a:latin typeface="Roboto Light"/>
              <a:ea typeface="Roboto Light"/>
              <a:cs typeface="Roboto Light"/>
              <a:sym typeface="Roboto Light"/>
            </a:endParaRPr>
          </a:p>
          <a:p>
            <a:pPr indent="0" lvl="0" marL="0" marR="0" rtl="0" algn="l">
              <a:lnSpc>
                <a:spcPct val="115000"/>
              </a:lnSpc>
              <a:spcBef>
                <a:spcPts val="0"/>
              </a:spcBef>
              <a:spcAft>
                <a:spcPts val="0"/>
              </a:spcAft>
              <a:buNone/>
            </a:pPr>
            <a:r>
              <a:rPr lang="en-US"/>
              <a:t>                                       </a:t>
            </a:r>
            <a:r>
              <a:rPr b="1" lang="en-US">
                <a:latin typeface="Roboto"/>
                <a:ea typeface="Roboto"/>
                <a:cs typeface="Roboto"/>
                <a:sym typeface="Roboto"/>
              </a:rPr>
              <a:t> Ex:</a:t>
            </a:r>
            <a:r>
              <a:rPr lang="en-US"/>
              <a:t> The cat sat on the mat</a:t>
            </a:r>
            <a:endParaRPr/>
          </a:p>
          <a:p>
            <a:pPr indent="0" lvl="0" marL="0" marR="0" rtl="0" algn="l">
              <a:lnSpc>
                <a:spcPct val="115000"/>
              </a:lnSpc>
              <a:spcBef>
                <a:spcPts val="0"/>
              </a:spcBef>
              <a:spcAft>
                <a:spcPts val="0"/>
              </a:spcAft>
              <a:buNone/>
            </a:pPr>
            <a:r>
              <a:rPr lang="en-US"/>
              <a:t>				P(cat|The), P(sat|cat), P(on|sat), P(the|on), P(mat|the)</a:t>
            </a:r>
            <a:endParaRPr/>
          </a:p>
          <a:p>
            <a:pPr indent="0" lvl="0" marL="0" marR="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SzPts val="2400"/>
              <a:buChar char="▪"/>
            </a:pPr>
            <a:r>
              <a:rPr lang="en-US"/>
              <a:t>Hidden Markov Models (HMMs): unobserved(hidden) state for the first time.</a:t>
            </a:r>
            <a:endParaRPr/>
          </a:p>
          <a:p>
            <a:pPr indent="-381000" lvl="1" marL="914400" rtl="0" algn="l">
              <a:lnSpc>
                <a:spcPct val="115000"/>
              </a:lnSpc>
              <a:spcBef>
                <a:spcPts val="0"/>
              </a:spcBef>
              <a:spcAft>
                <a:spcPts val="0"/>
              </a:spcAft>
              <a:buSzPts val="2400"/>
              <a:buChar char="▪"/>
            </a:pPr>
            <a:r>
              <a:rPr lang="en-US" sz="2400">
                <a:latin typeface="Roboto Light"/>
                <a:ea typeface="Roboto Light"/>
                <a:cs typeface="Roboto Light"/>
                <a:sym typeface="Roboto Light"/>
              </a:rPr>
              <a:t>Apple's Siri and early versions of Google's speech recognition used HMMs.</a:t>
            </a:r>
            <a:endParaRPr sz="2400">
              <a:latin typeface="Roboto Light"/>
              <a:ea typeface="Roboto Light"/>
              <a:cs typeface="Roboto Light"/>
              <a:sym typeface="Roboto Light"/>
            </a:endParaRPr>
          </a:p>
          <a:p>
            <a:pPr indent="0" lvl="0" marL="0" rtl="0" algn="l">
              <a:lnSpc>
                <a:spcPct val="115000"/>
              </a:lnSpc>
              <a:spcBef>
                <a:spcPts val="600"/>
              </a:spcBef>
              <a:spcAft>
                <a:spcPts val="0"/>
              </a:spcAft>
              <a:buNone/>
            </a:pPr>
            <a:r>
              <a:t/>
            </a:r>
            <a:endParaRPr/>
          </a:p>
          <a:p>
            <a:pPr indent="0" lvl="0" marL="914400" rtl="0" algn="l">
              <a:lnSpc>
                <a:spcPct val="115000"/>
              </a:lnSpc>
              <a:spcBef>
                <a:spcPts val="0"/>
              </a:spcBef>
              <a:spcAft>
                <a:spcPts val="0"/>
              </a:spcAft>
              <a:buClr>
                <a:schemeClr val="dk1"/>
              </a:buClr>
              <a:buSzPts val="1100"/>
              <a:buFont typeface="Arial"/>
              <a:buNone/>
            </a:pPr>
            <a:r>
              <a:rPr b="1" lang="en-US">
                <a:latin typeface="Roboto"/>
                <a:ea typeface="Roboto"/>
                <a:cs typeface="Roboto"/>
                <a:sym typeface="Roboto"/>
              </a:rPr>
              <a:t>Observed states: </a:t>
            </a:r>
            <a:r>
              <a:rPr lang="en-US"/>
              <a:t>[acoustic features of "Hey Siri" sound]</a:t>
            </a:r>
            <a:endParaRPr/>
          </a:p>
          <a:p>
            <a:pPr indent="0" lvl="0" marL="914400" rtl="0" algn="l">
              <a:lnSpc>
                <a:spcPct val="115000"/>
              </a:lnSpc>
              <a:spcBef>
                <a:spcPts val="0"/>
              </a:spcBef>
              <a:spcAft>
                <a:spcPts val="0"/>
              </a:spcAft>
              <a:buNone/>
            </a:pPr>
            <a:r>
              <a:rPr b="1" lang="en-US">
                <a:latin typeface="Roboto"/>
                <a:ea typeface="Roboto"/>
                <a:cs typeface="Roboto"/>
                <a:sym typeface="Roboto"/>
              </a:rPr>
              <a:t>Hidden states: </a:t>
            </a:r>
            <a:r>
              <a:rPr lang="en-US"/>
              <a:t>(phonemes): /h/ /eɪ/ /s/ /ɪ/ /r/ /i/</a:t>
            </a:r>
            <a:endParaRPr/>
          </a:p>
          <a:p>
            <a:pPr indent="0" lvl="0" marL="914400" rtl="0" algn="l">
              <a:lnSpc>
                <a:spcPct val="115000"/>
              </a:lnSpc>
              <a:spcBef>
                <a:spcPts val="0"/>
              </a:spcBef>
              <a:spcAft>
                <a:spcPts val="0"/>
              </a:spcAft>
              <a:buNone/>
            </a:pPr>
            <a:r>
              <a:rPr b="1" lang="en-US">
                <a:latin typeface="Roboto"/>
                <a:ea typeface="Roboto"/>
                <a:cs typeface="Roboto"/>
                <a:sym typeface="Roboto"/>
              </a:rPr>
              <a:t>Output: </a:t>
            </a:r>
            <a:r>
              <a:rPr lang="en-US"/>
              <a:t>“Hey Siri”</a:t>
            </a:r>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3"/>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The Arrival of Deep Learning and Neural Language Models</a:t>
            </a:r>
            <a:endParaRPr>
              <a:solidFill>
                <a:schemeClr val="accent1"/>
              </a:solidFill>
            </a:endParaRPr>
          </a:p>
        </p:txBody>
      </p:sp>
      <p:sp>
        <p:nvSpPr>
          <p:cNvPr id="228" name="Google Shape;228;p43"/>
          <p:cNvSpPr txBox="1"/>
          <p:nvPr>
            <p:ph idx="1" type="body"/>
          </p:nvPr>
        </p:nvSpPr>
        <p:spPr>
          <a:xfrm>
            <a:off x="635000" y="1371600"/>
            <a:ext cx="10982100" cy="1311300"/>
          </a:xfrm>
          <a:prstGeom prst="rect">
            <a:avLst/>
          </a:prstGeom>
          <a:noFill/>
          <a:ln>
            <a:noFill/>
          </a:ln>
        </p:spPr>
        <p:txBody>
          <a:bodyPr anchorCtr="0" anchor="t" bIns="45700" lIns="91425" spcFirstLastPara="1" rIns="91425" wrap="square" tIns="45700">
            <a:spAutoFit/>
          </a:bodyPr>
          <a:lstStyle/>
          <a:p>
            <a:pPr indent="-358140" lvl="0" marL="457200" rtl="0" algn="l">
              <a:lnSpc>
                <a:spcPct val="115000"/>
              </a:lnSpc>
              <a:spcBef>
                <a:spcPts val="0"/>
              </a:spcBef>
              <a:spcAft>
                <a:spcPts val="0"/>
              </a:spcAft>
              <a:buSzPts val="2040"/>
              <a:buChar char="▪"/>
            </a:pPr>
            <a:r>
              <a:rPr lang="en-US"/>
              <a:t>Early 2000s Neural Network for NLP problems era.</a:t>
            </a:r>
            <a:endParaRPr/>
          </a:p>
          <a:p>
            <a:pPr indent="0" lvl="0" marL="457200" rtl="0" algn="l">
              <a:lnSpc>
                <a:spcPct val="115000"/>
              </a:lnSpc>
              <a:spcBef>
                <a:spcPts val="0"/>
              </a:spcBef>
              <a:spcAft>
                <a:spcPts val="0"/>
              </a:spcAft>
              <a:buNone/>
            </a:pPr>
            <a:r>
              <a:t/>
            </a:r>
            <a:endParaRPr/>
          </a:p>
          <a:p>
            <a:pPr indent="-358140" lvl="0" marL="457200" rtl="0" algn="l">
              <a:lnSpc>
                <a:spcPct val="115000"/>
              </a:lnSpc>
              <a:spcBef>
                <a:spcPts val="0"/>
              </a:spcBef>
              <a:spcAft>
                <a:spcPts val="0"/>
              </a:spcAft>
              <a:buSzPts val="2040"/>
              <a:buAutoNum type="arabicPeriod"/>
            </a:pPr>
            <a:r>
              <a:rPr lang="en-US"/>
              <a:t>Feedforward Neural Networks</a:t>
            </a:r>
            <a:endParaRPr/>
          </a:p>
        </p:txBody>
      </p:sp>
      <p:pic>
        <p:nvPicPr>
          <p:cNvPr id="229" name="Google Shape;229;p43"/>
          <p:cNvPicPr preferRelativeResize="0"/>
          <p:nvPr/>
        </p:nvPicPr>
        <p:blipFill>
          <a:blip r:embed="rId3">
            <a:alphaModFix/>
          </a:blip>
          <a:stretch>
            <a:fillRect/>
          </a:stretch>
        </p:blipFill>
        <p:spPr>
          <a:xfrm>
            <a:off x="1040100" y="2682900"/>
            <a:ext cx="5781643" cy="3870300"/>
          </a:xfrm>
          <a:prstGeom prst="rect">
            <a:avLst/>
          </a:prstGeom>
          <a:noFill/>
          <a:ln>
            <a:noFill/>
          </a:ln>
        </p:spPr>
      </p:pic>
      <p:sp>
        <p:nvSpPr>
          <p:cNvPr id="230" name="Google Shape;230;p43"/>
          <p:cNvSpPr txBox="1"/>
          <p:nvPr/>
        </p:nvSpPr>
        <p:spPr>
          <a:xfrm>
            <a:off x="7356500" y="3253900"/>
            <a:ext cx="4260600" cy="2480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00FF00"/>
                </a:solidFill>
              </a:rPr>
              <a:t>Input Sentence: </a:t>
            </a:r>
            <a:r>
              <a:rPr lang="en-US">
                <a:solidFill>
                  <a:schemeClr val="lt1"/>
                </a:solidFill>
              </a:rPr>
              <a:t>"The cat sat on the"</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a:solidFill>
                  <a:srgbClr val="FF0000"/>
                </a:solidFill>
              </a:rPr>
              <a:t>Encoded Input: </a:t>
            </a:r>
            <a:r>
              <a:rPr lang="en-US">
                <a:solidFill>
                  <a:schemeClr val="lt1"/>
                </a:solidFill>
              </a:rPr>
              <a:t>[The, cat, sat, on, the] -&gt; Processed as a single vector</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a:solidFill>
                  <a:srgbClr val="FF0000"/>
                </a:solidFill>
              </a:rPr>
              <a:t>Output</a:t>
            </a:r>
            <a:r>
              <a:rPr lang="en-US">
                <a:solidFill>
                  <a:schemeClr val="lt1"/>
                </a:solidFill>
              </a:rPr>
              <a:t>: Prediction of the next word</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4"/>
          <p:cNvPicPr preferRelativeResize="0"/>
          <p:nvPr/>
        </p:nvPicPr>
        <p:blipFill>
          <a:blip r:embed="rId3">
            <a:alphaModFix/>
          </a:blip>
          <a:stretch>
            <a:fillRect/>
          </a:stretch>
        </p:blipFill>
        <p:spPr>
          <a:xfrm>
            <a:off x="8385700" y="880050"/>
            <a:ext cx="2820025" cy="5640051"/>
          </a:xfrm>
          <a:prstGeom prst="rect">
            <a:avLst/>
          </a:prstGeom>
          <a:noFill/>
          <a:ln>
            <a:noFill/>
          </a:ln>
        </p:spPr>
      </p:pic>
      <p:sp>
        <p:nvSpPr>
          <p:cNvPr id="236" name="Google Shape;236;p44"/>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The Arrival of Deep Learning and Neural Language Models</a:t>
            </a:r>
            <a:endParaRPr>
              <a:solidFill>
                <a:schemeClr val="accent1"/>
              </a:solidFill>
            </a:endParaRPr>
          </a:p>
        </p:txBody>
      </p:sp>
      <p:sp>
        <p:nvSpPr>
          <p:cNvPr id="237" name="Google Shape;237;p44"/>
          <p:cNvSpPr txBox="1"/>
          <p:nvPr>
            <p:ph idx="1" type="body"/>
          </p:nvPr>
        </p:nvSpPr>
        <p:spPr>
          <a:xfrm>
            <a:off x="635000" y="1371600"/>
            <a:ext cx="10982100" cy="461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a:t>2. </a:t>
            </a:r>
            <a:r>
              <a:rPr lang="en-US"/>
              <a:t>Recurrent Neural Networks</a:t>
            </a:r>
            <a:endParaRPr/>
          </a:p>
        </p:txBody>
      </p:sp>
      <p:sp>
        <p:nvSpPr>
          <p:cNvPr id="238" name="Google Shape;238;p44"/>
          <p:cNvSpPr txBox="1"/>
          <p:nvPr/>
        </p:nvSpPr>
        <p:spPr>
          <a:xfrm>
            <a:off x="735850" y="2389050"/>
            <a:ext cx="5072700" cy="2877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00FF00"/>
                </a:solidFill>
              </a:rPr>
              <a:t>Input Sentence: </a:t>
            </a:r>
            <a:r>
              <a:rPr lang="en-US">
                <a:solidFill>
                  <a:schemeClr val="lt1"/>
                </a:solidFill>
              </a:rPr>
              <a:t>"The cat sat on the"</a:t>
            </a:r>
            <a:endParaRPr>
              <a:solidFill>
                <a:schemeClr val="lt1"/>
              </a:solidFill>
            </a:endParaRPr>
          </a:p>
          <a:p>
            <a:pPr indent="0" lvl="0" marL="0" rtl="0" algn="l">
              <a:lnSpc>
                <a:spcPct val="115000"/>
              </a:lnSpc>
              <a:spcBef>
                <a:spcPts val="0"/>
              </a:spcBef>
              <a:spcAft>
                <a:spcPts val="0"/>
              </a:spcAft>
              <a:buNone/>
            </a:pPr>
            <a:r>
              <a:rPr lang="en-US">
                <a:solidFill>
                  <a:srgbClr val="FF0000"/>
                </a:solidFill>
              </a:rPr>
              <a:t>Processing</a:t>
            </a:r>
            <a:r>
              <a:rPr lang="en-US">
                <a:solidFill>
                  <a:srgbClr val="FF0000"/>
                </a:solidFill>
              </a:rPr>
              <a:t>: </a:t>
            </a:r>
            <a:r>
              <a:rPr lang="en-US">
                <a:solidFill>
                  <a:schemeClr val="lt1"/>
                </a:solidFill>
              </a:rPr>
              <a:t>"The" -&gt; "cat" -&gt; "sat" -&gt; "on" -&gt; "the" (hidden state updated at each step)</a:t>
            </a:r>
            <a:endParaRPr>
              <a:solidFill>
                <a:schemeClr val="lt1"/>
              </a:solidFill>
            </a:endParaRPr>
          </a:p>
          <a:p>
            <a:pPr indent="0" lvl="0" marL="0" rtl="0" algn="l">
              <a:lnSpc>
                <a:spcPct val="115000"/>
              </a:lnSpc>
              <a:spcBef>
                <a:spcPts val="0"/>
              </a:spcBef>
              <a:spcAft>
                <a:spcPts val="0"/>
              </a:spcAft>
              <a:buNone/>
            </a:pPr>
            <a:r>
              <a:rPr lang="en-US">
                <a:solidFill>
                  <a:srgbClr val="FF0000"/>
                </a:solidFill>
              </a:rPr>
              <a:t>Output</a:t>
            </a:r>
            <a:r>
              <a:rPr lang="en-US">
                <a:solidFill>
                  <a:schemeClr val="lt1"/>
                </a:solidFill>
              </a:rPr>
              <a:t>: </a:t>
            </a:r>
            <a:r>
              <a:rPr lang="en-US">
                <a:solidFill>
                  <a:schemeClr val="lt1"/>
                </a:solidFill>
              </a:rPr>
              <a:t>Prediction of the </a:t>
            </a:r>
            <a:r>
              <a:rPr lang="en-US">
                <a:solidFill>
                  <a:srgbClr val="00FFFF"/>
                </a:solidFill>
              </a:rPr>
              <a:t>next</a:t>
            </a:r>
            <a:r>
              <a:rPr lang="en-US">
                <a:solidFill>
                  <a:schemeClr val="lt1"/>
                </a:solidFill>
              </a:rPr>
              <a:t> word, e.g., "mat"</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5"/>
          <p:cNvSpPr txBox="1"/>
          <p:nvPr>
            <p:ph type="title"/>
          </p:nvPr>
        </p:nvSpPr>
        <p:spPr>
          <a:xfrm>
            <a:off x="635444" y="211729"/>
            <a:ext cx="10982100" cy="9015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3200"/>
              <a:buFont typeface="Roboto Light"/>
              <a:buNone/>
            </a:pPr>
            <a:r>
              <a:rPr lang="en-US">
                <a:solidFill>
                  <a:schemeClr val="accent1"/>
                </a:solidFill>
              </a:rPr>
              <a:t>The Arrival of Deep Learning and Neural Language Models</a:t>
            </a:r>
            <a:endParaRPr>
              <a:solidFill>
                <a:schemeClr val="accent1"/>
              </a:solidFill>
            </a:endParaRPr>
          </a:p>
        </p:txBody>
      </p:sp>
      <p:sp>
        <p:nvSpPr>
          <p:cNvPr id="244" name="Google Shape;244;p45"/>
          <p:cNvSpPr txBox="1"/>
          <p:nvPr>
            <p:ph idx="1" type="body"/>
          </p:nvPr>
        </p:nvSpPr>
        <p:spPr>
          <a:xfrm>
            <a:off x="635000" y="1371600"/>
            <a:ext cx="10982100" cy="461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US"/>
              <a:t>2. LSTMs</a:t>
            </a:r>
            <a:endParaRPr/>
          </a:p>
        </p:txBody>
      </p:sp>
      <p:pic>
        <p:nvPicPr>
          <p:cNvPr id="245" name="Google Shape;245;p45"/>
          <p:cNvPicPr preferRelativeResize="0"/>
          <p:nvPr/>
        </p:nvPicPr>
        <p:blipFill>
          <a:blip r:embed="rId3">
            <a:alphaModFix/>
          </a:blip>
          <a:stretch>
            <a:fillRect/>
          </a:stretch>
        </p:blipFill>
        <p:spPr>
          <a:xfrm>
            <a:off x="3085723" y="1614950"/>
            <a:ext cx="6081551" cy="2274650"/>
          </a:xfrm>
          <a:prstGeom prst="rect">
            <a:avLst/>
          </a:prstGeom>
          <a:noFill/>
          <a:ln>
            <a:noFill/>
          </a:ln>
        </p:spPr>
      </p:pic>
      <p:pic>
        <p:nvPicPr>
          <p:cNvPr id="246" name="Google Shape;246;p45"/>
          <p:cNvPicPr preferRelativeResize="0"/>
          <p:nvPr/>
        </p:nvPicPr>
        <p:blipFill>
          <a:blip r:embed="rId4">
            <a:alphaModFix/>
          </a:blip>
          <a:stretch>
            <a:fillRect/>
          </a:stretch>
        </p:blipFill>
        <p:spPr>
          <a:xfrm>
            <a:off x="9271425" y="2402075"/>
            <a:ext cx="2780925" cy="2594991"/>
          </a:xfrm>
          <a:prstGeom prst="rect">
            <a:avLst/>
          </a:prstGeom>
          <a:noFill/>
          <a:ln>
            <a:noFill/>
          </a:ln>
        </p:spPr>
      </p:pic>
      <p:pic>
        <p:nvPicPr>
          <p:cNvPr id="247" name="Google Shape;247;p45"/>
          <p:cNvPicPr preferRelativeResize="0"/>
          <p:nvPr/>
        </p:nvPicPr>
        <p:blipFill>
          <a:blip r:embed="rId5">
            <a:alphaModFix/>
          </a:blip>
          <a:stretch>
            <a:fillRect/>
          </a:stretch>
        </p:blipFill>
        <p:spPr>
          <a:xfrm>
            <a:off x="3085725" y="4256975"/>
            <a:ext cx="6462249" cy="2426501"/>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Office Theme">
  <a:themeElements>
    <a:clrScheme name="EDB NEW 01">
      <a:dk1>
        <a:srgbClr val="000000"/>
      </a:dk1>
      <a:lt1>
        <a:srgbClr val="FFFFFF"/>
      </a:lt1>
      <a:dk2>
        <a:srgbClr val="28495A"/>
      </a:dk2>
      <a:lt2>
        <a:srgbClr val="FFFFFF"/>
      </a:lt2>
      <a:accent1>
        <a:srgbClr val="136A7F"/>
      </a:accent1>
      <a:accent2>
        <a:srgbClr val="05825F"/>
      </a:accent2>
      <a:accent3>
        <a:srgbClr val="E7C56B"/>
      </a:accent3>
      <a:accent4>
        <a:srgbClr val="F89E5D"/>
      </a:accent4>
      <a:accent5>
        <a:srgbClr val="E96F4C"/>
      </a:accent5>
      <a:accent6>
        <a:srgbClr val="FFFFFF"/>
      </a:accent6>
      <a:hlink>
        <a:srgbClr val="7F7F7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